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4"/>
  </p:notesMasterIdLst>
  <p:handoutMasterIdLst>
    <p:handoutMasterId r:id="rId45"/>
  </p:handoutMasterIdLst>
  <p:sldIdLst>
    <p:sldId id="2448" r:id="rId5"/>
    <p:sldId id="2462" r:id="rId6"/>
    <p:sldId id="2474" r:id="rId7"/>
    <p:sldId id="259" r:id="rId8"/>
    <p:sldId id="2479" r:id="rId9"/>
    <p:sldId id="2497" r:id="rId10"/>
    <p:sldId id="2475" r:id="rId11"/>
    <p:sldId id="2478" r:id="rId12"/>
    <p:sldId id="2477" r:id="rId13"/>
    <p:sldId id="2480" r:id="rId14"/>
    <p:sldId id="2463" r:id="rId15"/>
    <p:sldId id="2495" r:id="rId16"/>
    <p:sldId id="2464" r:id="rId17"/>
    <p:sldId id="2498" r:id="rId18"/>
    <p:sldId id="2499" r:id="rId19"/>
    <p:sldId id="2482" r:id="rId20"/>
    <p:sldId id="2502" r:id="rId21"/>
    <p:sldId id="2501" r:id="rId22"/>
    <p:sldId id="2484" r:id="rId23"/>
    <p:sldId id="2467" r:id="rId24"/>
    <p:sldId id="2481" r:id="rId25"/>
    <p:sldId id="2483" r:id="rId26"/>
    <p:sldId id="2489" r:id="rId27"/>
    <p:sldId id="2490" r:id="rId28"/>
    <p:sldId id="2485" r:id="rId29"/>
    <p:sldId id="2465" r:id="rId30"/>
    <p:sldId id="2486" r:id="rId31"/>
    <p:sldId id="2487" r:id="rId32"/>
    <p:sldId id="2488" r:id="rId33"/>
    <p:sldId id="2469" r:id="rId34"/>
    <p:sldId id="2471" r:id="rId35"/>
    <p:sldId id="2472" r:id="rId36"/>
    <p:sldId id="2491" r:id="rId37"/>
    <p:sldId id="2492" r:id="rId38"/>
    <p:sldId id="2493" r:id="rId39"/>
    <p:sldId id="2503" r:id="rId40"/>
    <p:sldId id="2504" r:id="rId41"/>
    <p:sldId id="2506" r:id="rId42"/>
    <p:sldId id="250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99402F-86A4-428E-9560-99B5AC3ADA31}" v="1" dt="2020-08-24T22:27:47.0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82789" autoAdjust="0"/>
  </p:normalViewPr>
  <p:slideViewPr>
    <p:cSldViewPr snapToGrid="0">
      <p:cViewPr varScale="1">
        <p:scale>
          <a:sx n="71" d="100"/>
          <a:sy n="71" d="100"/>
        </p:scale>
        <p:origin x="974" y="53"/>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6/1/2023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6/1/2023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l"/>
                <a:r>
                  <a:rPr lang="en-US" b="0" i="0" dirty="0">
                    <a:solidFill>
                      <a:srgbClr val="333333"/>
                    </a:solidFill>
                    <a:effectLst/>
                    <a:latin typeface="-apple-system"/>
                  </a:rPr>
                  <a:t>Now, let’s add and subtract </a:t>
                </a:r>
                <a14:m>
                  <m:oMath xmlns:m="http://schemas.openxmlformats.org/officeDocument/2006/math">
                    <m:r>
                      <a:rPr lang="en-US" b="0" i="1" dirty="0" smtClean="0">
                        <a:latin typeface="Cambria Math" panose="02040503050406030204" pitchFamily="18" charset="0"/>
                      </a:rPr>
                      <m:t>𝐸</m:t>
                    </m:r>
                    <m:d>
                      <m:dPr>
                        <m:begChr m:val="["/>
                        <m:endChr m:val="]"/>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𝑌</m:t>
                            </m:r>
                          </m:e>
                          <m:sub>
                            <m:r>
                              <a:rPr lang="en-US" b="0" i="1" dirty="0" smtClean="0">
                                <a:latin typeface="Cambria Math" panose="02040503050406030204" pitchFamily="18" charset="0"/>
                              </a:rPr>
                              <m:t>0</m:t>
                            </m:r>
                          </m:sub>
                        </m:sSub>
                      </m:e>
                      <m:e>
                        <m:r>
                          <a:rPr lang="en-US" b="0" i="1" dirty="0" smtClean="0">
                            <a:latin typeface="Cambria Math" panose="02040503050406030204" pitchFamily="18" charset="0"/>
                          </a:rPr>
                          <m:t>𝑇</m:t>
                        </m:r>
                        <m:r>
                          <a:rPr lang="en-US" b="0" i="1" dirty="0" smtClean="0">
                            <a:latin typeface="Cambria Math" panose="02040503050406030204" pitchFamily="18" charset="0"/>
                          </a:rPr>
                          <m:t>=</m:t>
                        </m:r>
                        <m:r>
                          <a:rPr lang="en-US" b="0" i="1" dirty="0" smtClean="0">
                            <a:latin typeface="Cambria Math" panose="02040503050406030204" pitchFamily="18" charset="0"/>
                          </a:rPr>
                          <m:t>1</m:t>
                        </m:r>
                      </m:e>
                    </m:d>
                  </m:oMath>
                </a14:m>
                <a:r>
                  <a:rPr lang="en-US" b="0" i="0" dirty="0">
                    <a:solidFill>
                      <a:srgbClr val="333333"/>
                    </a:solidFill>
                    <a:effectLst/>
                    <a:latin typeface="-apple-system"/>
                  </a:rPr>
                  <a:t> This is a counterfactual outcome. It tells what would have been the outcome of the treated, had they not received the treatment.</a:t>
                </a:r>
              </a:p>
              <a:p>
                <a:endParaRPr lang="en-US" sz="1200" dirty="0"/>
              </a:p>
              <a:p>
                <a:r>
                  <a:rPr lang="en-US" sz="1200" dirty="0"/>
                  <a:t>All this math just means that the average treatment affect for a treatment is the true affect for that treatment on the populations plus a bias term reflecting the difference of that sub-populations before the treatment. If they are the same, the ATT we measure will be the true affect.</a:t>
                </a:r>
              </a:p>
              <a:p>
                <a:endParaRPr lang="en-US" sz="1200" dirty="0"/>
              </a:p>
              <a:p>
                <a:r>
                  <a:rPr lang="en-US" sz="1200" dirty="0" err="1"/>
                  <a:t>Whats</a:t>
                </a:r>
                <a:r>
                  <a:rPr lang="en-US" sz="1200" dirty="0"/>
                  <a:t> the solution? (hope they say RCT). </a:t>
                </a:r>
              </a:p>
              <a:p>
                <a:r>
                  <a:rPr lang="en-US" sz="1200" dirty="0"/>
                  <a:t>But RCT’s have problems – we can’t assign un-ethical treatments and most of our treatments (especially in neuroscience) are impossible to randomly assign (the brain is interconnected so randomly assigning treatment is problematic because the “control group” will never be purely controlled).</a:t>
                </a:r>
              </a:p>
              <a:p>
                <a:endParaRPr lang="en-US" sz="1200" dirty="0"/>
              </a:p>
              <a:p>
                <a:endParaRPr lang="en-US" sz="1200" dirty="0"/>
              </a:p>
              <a:p>
                <a:r>
                  <a:rPr lang="en-US" sz="1200" dirty="0"/>
                  <a:t>The ladder of causality and where we are</a:t>
                </a:r>
              </a:p>
              <a:p>
                <a:r>
                  <a:rPr lang="en-US" sz="1200" dirty="0"/>
                  <a:t>SIMPSON PARADOX, ALGORTIHMS THAT SEE A BAROMETER AND THINK ITS GONNA RAIN</a:t>
                </a:r>
                <a:endParaRPr lang="en-US" dirty="0"/>
              </a:p>
              <a:p>
                <a:endParaRPr lang="en-US" dirty="0"/>
              </a:p>
            </p:txBody>
          </p:sp>
        </mc:Choice>
        <mc:Fallback xmlns="">
          <p:sp>
            <p:nvSpPr>
              <p:cNvPr id="3" name="Notes Placeholder 2"/>
              <p:cNvSpPr>
                <a:spLocks noGrp="1"/>
              </p:cNvSpPr>
              <p:nvPr>
                <p:ph type="body" idx="1"/>
              </p:nvPr>
            </p:nvSpPr>
            <p:spPr/>
            <p:txBody>
              <a:bodyPr/>
              <a:lstStyle/>
              <a:p>
                <a:pPr algn="l"/>
                <a:r>
                  <a:rPr lang="en-US" b="0" i="0" dirty="0">
                    <a:solidFill>
                      <a:srgbClr val="333333"/>
                    </a:solidFill>
                    <a:effectLst/>
                    <a:latin typeface="-apple-system"/>
                  </a:rPr>
                  <a:t>Now, let’s add and subtract </a:t>
                </a:r>
                <a:r>
                  <a:rPr lang="en-US" b="0" i="0" dirty="0">
                    <a:latin typeface="Cambria Math" panose="02040503050406030204" pitchFamily="18" charset="0"/>
                  </a:rPr>
                  <a:t>𝐸[𝑌_0│𝑇=1]</a:t>
                </a:r>
                <a:r>
                  <a:rPr lang="en-US" b="0" i="0" dirty="0">
                    <a:solidFill>
                      <a:srgbClr val="333333"/>
                    </a:solidFill>
                    <a:effectLst/>
                    <a:latin typeface="-apple-system"/>
                  </a:rPr>
                  <a:t> This is a counterfactual outcome. It tells what would have been the outcome of the treated, had they not received the treatment.</a:t>
                </a:r>
              </a:p>
              <a:p>
                <a:endParaRPr lang="en-US" sz="1200" dirty="0"/>
              </a:p>
              <a:p>
                <a:r>
                  <a:rPr lang="en-US" sz="1200" dirty="0"/>
                  <a:t>All this math just means that the average treatment affect for a treatment is the true affect for that treatment on the populations plus a bias term reflecting the difference of that sub-populations before the treatment. If they are the same, the ATT we measure will be the true affect.</a:t>
                </a:r>
              </a:p>
              <a:p>
                <a:endParaRPr lang="en-US" sz="1200" dirty="0"/>
              </a:p>
              <a:p>
                <a:r>
                  <a:rPr lang="en-US" sz="1200" dirty="0" err="1"/>
                  <a:t>Whats</a:t>
                </a:r>
                <a:r>
                  <a:rPr lang="en-US" sz="1200" dirty="0"/>
                  <a:t> the solution? (hope they say RCT). </a:t>
                </a:r>
              </a:p>
              <a:p>
                <a:r>
                  <a:rPr lang="en-US" sz="1200" dirty="0"/>
                  <a:t>But RCT’s have problems – we can’t assign un-ethical treatments and most of our treatments (especially in neuroscience) are impossible to randomly assign (the brain is interconnected so randomly assigning treatment is problematic because the “control group” will never be purely controlled)</a:t>
                </a:r>
              </a:p>
              <a:p>
                <a:endParaRPr lang="en-US" sz="1200" dirty="0"/>
              </a:p>
              <a:p>
                <a:r>
                  <a:rPr lang="en-US" sz="1200" dirty="0"/>
                  <a:t>The ladder of causality and where we are</a:t>
                </a:r>
              </a:p>
              <a:p>
                <a:r>
                  <a:rPr lang="en-US" sz="1200" dirty="0"/>
                  <a:t>SIMPSON PARADOX, ALGORTIHMS THAT SEE A BAROMETER AND THINK ITS GONNA RAIN</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3381626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2301237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t>
            </a:r>
            <a:r>
              <a:rPr lang="en-US" dirty="0" err="1"/>
              <a:t>mimick</a:t>
            </a:r>
            <a:r>
              <a:rPr lang="en-US" dirty="0"/>
              <a:t> the do operator if we block backdoor paths!</a:t>
            </a:r>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46570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Modularity assumption : </a:t>
            </a:r>
          </a:p>
          <a:p>
            <a:r>
              <a:rPr lang="en-US" dirty="0"/>
              <a:t>If we intervene on node X, then the only mechanism P(</a:t>
            </a:r>
            <a:r>
              <a:rPr lang="en-US" dirty="0" err="1"/>
              <a:t>X_i</a:t>
            </a:r>
            <a:r>
              <a:rPr lang="en-US" dirty="0"/>
              <a:t>}</a:t>
            </a:r>
            <a:r>
              <a:rPr lang="en-US" dirty="0" err="1"/>
              <a:t>pa_i</a:t>
            </a:r>
            <a:r>
              <a:rPr lang="en-US" dirty="0"/>
              <a:t>) changes. All other mechanisms P(</a:t>
            </a:r>
            <a:r>
              <a:rPr lang="en-US" dirty="0" err="1"/>
              <a:t>x_j|pa_j</a:t>
            </a:r>
            <a:r>
              <a:rPr lang="en-US" dirty="0"/>
              <a:t>) where </a:t>
            </a:r>
            <a:r>
              <a:rPr lang="en-US" dirty="0" err="1"/>
              <a:t>i</a:t>
            </a:r>
            <a:r>
              <a:rPr lang="en-US" dirty="0"/>
              <a:t>=!j remains unchanged.</a:t>
            </a:r>
          </a:p>
          <a:p>
            <a:r>
              <a:rPr lang="en-US" dirty="0"/>
              <a:t>In other words, all the causal mechanisms are modular. Changes are local.</a:t>
            </a:r>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482500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is unobserved so we can’t condition on it)</a:t>
            </a:r>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482311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help us turn a study with observational data to an RCT.</a:t>
            </a:r>
          </a:p>
          <a:p>
            <a:r>
              <a:rPr lang="en-US" dirty="0"/>
              <a:t>We can test our hypothesis using the </a:t>
            </a:r>
            <a:r>
              <a:rPr lang="en-US" dirty="0" err="1"/>
              <a:t>criterias</a:t>
            </a:r>
            <a:r>
              <a:rPr lang="en-US" dirty="0"/>
              <a:t> and a DAG built on our assumptions.</a:t>
            </a:r>
          </a:p>
          <a:p>
            <a:r>
              <a:rPr lang="en-US" dirty="0"/>
              <a:t>https://12ft.io/proxy?q=https%3A%2F%2Fmedium.data4sci.com%2Fcausal-inference-part-xii-front-door-criterion-38bec5172f3e for example</a:t>
            </a:r>
          </a:p>
          <a:p>
            <a:r>
              <a:rPr lang="en-US" dirty="0"/>
              <a:t>https://github.com/DataForScience/Causality/blob/master/3.4%20-%20Front-Door%20Criterion.ipynb</a:t>
            </a:r>
          </a:p>
        </p:txBody>
      </p:sp>
      <p:sp>
        <p:nvSpPr>
          <p:cNvPr id="4" name="Slide Number Placeholder 3"/>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3214393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 1: The first assumption is that the smoking gene has no effect on the formation of tar deposits, which are exclusively due to the physical action of cigarette smoke. </a:t>
            </a:r>
          </a:p>
          <a:p>
            <a:r>
              <a:rPr lang="en-US" dirty="0"/>
              <a:t>The second significant assumption is that Smoking leads to Cancer only through the accumulation of tar deposits.</a:t>
            </a:r>
          </a:p>
        </p:txBody>
      </p:sp>
      <p:sp>
        <p:nvSpPr>
          <p:cNvPr id="4" name="Slide Number Placeholder 3"/>
          <p:cNvSpPr>
            <a:spLocks noGrp="1"/>
          </p:cNvSpPr>
          <p:nvPr>
            <p:ph type="sldNum" sz="quarter" idx="5"/>
          </p:nvPr>
        </p:nvSpPr>
        <p:spPr/>
        <p:txBody>
          <a:bodyPr/>
          <a:lstStyle/>
          <a:p>
            <a:fld id="{228B34ED-4CDD-41C9-90F7-D768D5559A6F}" type="slidenum">
              <a:rPr lang="en-US" smtClean="0"/>
              <a:t>19</a:t>
            </a:fld>
            <a:endParaRPr lang="en-US" dirty="0"/>
          </a:p>
        </p:txBody>
      </p:sp>
    </p:spTree>
    <p:extLst>
      <p:ext uri="{BB962C8B-B14F-4D97-AF65-F5344CB8AC3E}">
        <p14:creationId xmlns:p14="http://schemas.microsoft.com/office/powerpoint/2010/main" val="1894347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each rule has a simple syntactic interpretation. Rule 1 permits the addition or deletion of observations. Rule 2 permits the replacement of an intervention with an observation, or vice versa. Rule 3 permits the deletion or addition of interventions. All of these permits are issued under appropriate conditions, which have to be verified in any particular case from the causal diagram.</a:t>
            </a:r>
          </a:p>
          <a:p>
            <a:r>
              <a:rPr lang="en-US" dirty="0"/>
              <a:t>Rule 1 : generalization of d-separation, Rule 2: generalization of backdoor adjustment. Rule 3: </a:t>
            </a:r>
          </a:p>
          <a:p>
            <a:r>
              <a:rPr lang="en-US" dirty="0"/>
              <a:t>Do calculus is complete given unconfounded children criterion and another criterion.</a:t>
            </a:r>
          </a:p>
        </p:txBody>
      </p:sp>
      <p:sp>
        <p:nvSpPr>
          <p:cNvPr id="4" name="Slide Number Placeholder 3"/>
          <p:cNvSpPr>
            <a:spLocks noGrp="1"/>
          </p:cNvSpPr>
          <p:nvPr>
            <p:ph type="sldNum" sz="quarter" idx="5"/>
          </p:nvPr>
        </p:nvSpPr>
        <p:spPr/>
        <p:txBody>
          <a:bodyPr/>
          <a:lstStyle/>
          <a:p>
            <a:fld id="{228B34ED-4CDD-41C9-90F7-D768D5559A6F}" type="slidenum">
              <a:rPr lang="en-US" smtClean="0"/>
              <a:t>20</a:t>
            </a:fld>
            <a:endParaRPr lang="en-US" dirty="0"/>
          </a:p>
        </p:txBody>
      </p:sp>
    </p:spTree>
    <p:extLst>
      <p:ext uri="{BB962C8B-B14F-4D97-AF65-F5344CB8AC3E}">
        <p14:creationId xmlns:p14="http://schemas.microsoft.com/office/powerpoint/2010/main" val="2225721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Fisher claimed a gene might be causing ppl to smoke and also to get cancer, explaining the correlation between smoking and lung cancer.</a:t>
            </a:r>
          </a:p>
          <a:p>
            <a:r>
              <a:rPr lang="en-US" dirty="0"/>
              <a:t>He claimed that nothing short of a RCT would settle the issue.</a:t>
            </a:r>
          </a:p>
          <a:p>
            <a:r>
              <a:rPr lang="en-US" dirty="0"/>
              <a:t>That is because if the gene exists equally in the population, if 11 percent of non-smokers have it, then 99 percent of smokers would have it.</a:t>
            </a:r>
          </a:p>
          <a:p>
            <a:r>
              <a:rPr lang="en-US" dirty="0"/>
              <a:t>Also a gene cant explain why ppl who quit smoking have a lower chance of lung cancer.</a:t>
            </a:r>
          </a:p>
          <a:p>
            <a:r>
              <a:rPr lang="en-US" dirty="0"/>
              <a:t>Proof on the web</a:t>
            </a:r>
          </a:p>
        </p:txBody>
      </p:sp>
      <p:sp>
        <p:nvSpPr>
          <p:cNvPr id="4" name="Slide Number Placeholder 3"/>
          <p:cNvSpPr>
            <a:spLocks noGrp="1"/>
          </p:cNvSpPr>
          <p:nvPr>
            <p:ph type="sldNum" sz="quarter" idx="5"/>
          </p:nvPr>
        </p:nvSpPr>
        <p:spPr/>
        <p:txBody>
          <a:bodyPr/>
          <a:lstStyle/>
          <a:p>
            <a:fld id="{228B34ED-4CDD-41C9-90F7-D768D5559A6F}" type="slidenum">
              <a:rPr lang="en-US" smtClean="0"/>
              <a:t>21</a:t>
            </a:fld>
            <a:endParaRPr lang="en-US" dirty="0"/>
          </a:p>
        </p:txBody>
      </p:sp>
    </p:spTree>
    <p:extLst>
      <p:ext uri="{BB962C8B-B14F-4D97-AF65-F5344CB8AC3E}">
        <p14:creationId xmlns:p14="http://schemas.microsoft.com/office/powerpoint/2010/main" val="2346331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 1: The first assumption is that the smoking gene has no effect on the formation of tar deposits, which are exclusively due to the physical action of cigarette smoke. </a:t>
            </a:r>
          </a:p>
          <a:p>
            <a:r>
              <a:rPr lang="en-US" dirty="0"/>
              <a:t>The second significant assumption is that Smoking leads to Cancer only through the accumulation of tar deposits.</a:t>
            </a:r>
          </a:p>
        </p:txBody>
      </p:sp>
      <p:sp>
        <p:nvSpPr>
          <p:cNvPr id="4" name="Slide Number Placeholder 3"/>
          <p:cNvSpPr>
            <a:spLocks noGrp="1"/>
          </p:cNvSpPr>
          <p:nvPr>
            <p:ph type="sldNum" sz="quarter" idx="5"/>
          </p:nvPr>
        </p:nvSpPr>
        <p:spPr/>
        <p:txBody>
          <a:bodyPr/>
          <a:lstStyle/>
          <a:p>
            <a:fld id="{228B34ED-4CDD-41C9-90F7-D768D5559A6F}" type="slidenum">
              <a:rPr lang="en-US" smtClean="0"/>
              <a:t>22</a:t>
            </a:fld>
            <a:endParaRPr lang="en-US" dirty="0"/>
          </a:p>
        </p:txBody>
      </p:sp>
    </p:spTree>
    <p:extLst>
      <p:ext uri="{BB962C8B-B14F-4D97-AF65-F5344CB8AC3E}">
        <p14:creationId xmlns:p14="http://schemas.microsoft.com/office/powerpoint/2010/main" val="2051535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pple-system"/>
              </a:rPr>
              <a:t>Graphical models are the language of causality. There are several frameworks to look at causality but we will focus on Pearl’s </a:t>
            </a:r>
            <a:r>
              <a:rPr lang="en-US" dirty="0"/>
              <a:t>Structural Causal Models (SCM’s)</a:t>
            </a:r>
          </a:p>
          <a:p>
            <a:endParaRPr lang="en-US" dirty="0"/>
          </a:p>
          <a:p>
            <a:r>
              <a:rPr lang="en-US" dirty="0"/>
              <a:t>The intuition for the difference between P(Y|X) and P(</a:t>
            </a:r>
            <a:r>
              <a:rPr lang="en-US" dirty="0" err="1"/>
              <a:t>Y|do</a:t>
            </a:r>
            <a:r>
              <a:rPr lang="en-US" dirty="0"/>
              <a:t>(X)) is the difference between P(CANCER|SMOKING) and P(CANCER| I gave some random guy 20 cigarettes a day). They are different because I can imagine a situation where P(CANCER|SMOKING) has confounders like P(SMOKING| LESS SPORT) &gt; 0. </a:t>
            </a:r>
          </a:p>
          <a:p>
            <a:r>
              <a:rPr lang="en-US" dirty="0"/>
              <a:t>In P(</a:t>
            </a:r>
            <a:r>
              <a:rPr lang="en-US" dirty="0" err="1"/>
              <a:t>Y|do</a:t>
            </a:r>
            <a:r>
              <a:rPr lang="en-US" dirty="0"/>
              <a:t>(X)) I manually set X=SMOKING and disentangle it from other causal relations as seen in the graph.</a:t>
            </a:r>
          </a:p>
          <a:p>
            <a:endParaRPr lang="en-US" dirty="0"/>
          </a:p>
          <a:p>
            <a:r>
              <a:rPr lang="en-US" b="1" dirty="0"/>
              <a:t>We cant always conduct a RCT (ethical or variables that cant be directly intervened on (like age))</a:t>
            </a:r>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366962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 1: The first assumption is that the smoking gene has no effect on the formation of tar deposits, which are exclusively due to the physical action of cigarette smoke. </a:t>
            </a:r>
          </a:p>
          <a:p>
            <a:r>
              <a:rPr lang="en-US" dirty="0"/>
              <a:t>The second significant assumption is that Smoking leads to Cancer only through the accumulation of tar deposits.</a:t>
            </a:r>
          </a:p>
        </p:txBody>
      </p:sp>
      <p:sp>
        <p:nvSpPr>
          <p:cNvPr id="4" name="Slide Number Placeholder 3"/>
          <p:cNvSpPr>
            <a:spLocks noGrp="1"/>
          </p:cNvSpPr>
          <p:nvPr>
            <p:ph type="sldNum" sz="quarter" idx="5"/>
          </p:nvPr>
        </p:nvSpPr>
        <p:spPr/>
        <p:txBody>
          <a:bodyPr/>
          <a:lstStyle/>
          <a:p>
            <a:fld id="{228B34ED-4CDD-41C9-90F7-D768D5559A6F}" type="slidenum">
              <a:rPr lang="en-US" smtClean="0"/>
              <a:t>23</a:t>
            </a:fld>
            <a:endParaRPr lang="en-US" dirty="0"/>
          </a:p>
        </p:txBody>
      </p:sp>
    </p:spTree>
    <p:extLst>
      <p:ext uri="{BB962C8B-B14F-4D97-AF65-F5344CB8AC3E}">
        <p14:creationId xmlns:p14="http://schemas.microsoft.com/office/powerpoint/2010/main" val="3744750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 1: The first assumption is that the smoking gene has no effect on the formation of tar deposits, which are exclusively due to the physical action of cigarette smoke. </a:t>
            </a:r>
          </a:p>
          <a:p>
            <a:r>
              <a:rPr lang="en-US" dirty="0"/>
              <a:t>The second significant assumption is that Smoking leads to Cancer only through the accumulation of tar deposits.</a:t>
            </a:r>
          </a:p>
        </p:txBody>
      </p:sp>
      <p:sp>
        <p:nvSpPr>
          <p:cNvPr id="4" name="Slide Number Placeholder 3"/>
          <p:cNvSpPr>
            <a:spLocks noGrp="1"/>
          </p:cNvSpPr>
          <p:nvPr>
            <p:ph type="sldNum" sz="quarter" idx="5"/>
          </p:nvPr>
        </p:nvSpPr>
        <p:spPr/>
        <p:txBody>
          <a:bodyPr/>
          <a:lstStyle/>
          <a:p>
            <a:fld id="{228B34ED-4CDD-41C9-90F7-D768D5559A6F}" type="slidenum">
              <a:rPr lang="en-US" smtClean="0"/>
              <a:t>24</a:t>
            </a:fld>
            <a:endParaRPr lang="en-US" dirty="0"/>
          </a:p>
        </p:txBody>
      </p:sp>
    </p:spTree>
    <p:extLst>
      <p:ext uri="{BB962C8B-B14F-4D97-AF65-F5344CB8AC3E}">
        <p14:creationId xmlns:p14="http://schemas.microsoft.com/office/powerpoint/2010/main" val="4277888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from observational to interventional.</a:t>
            </a:r>
          </a:p>
        </p:txBody>
      </p:sp>
      <p:sp>
        <p:nvSpPr>
          <p:cNvPr id="4" name="Slide Number Placeholder 3"/>
          <p:cNvSpPr>
            <a:spLocks noGrp="1"/>
          </p:cNvSpPr>
          <p:nvPr>
            <p:ph type="sldNum" sz="quarter" idx="5"/>
          </p:nvPr>
        </p:nvSpPr>
        <p:spPr/>
        <p:txBody>
          <a:bodyPr/>
          <a:lstStyle/>
          <a:p>
            <a:fld id="{228B34ED-4CDD-41C9-90F7-D768D5559A6F}" type="slidenum">
              <a:rPr lang="en-US" smtClean="0"/>
              <a:t>25</a:t>
            </a:fld>
            <a:endParaRPr lang="en-US" dirty="0"/>
          </a:p>
        </p:txBody>
      </p:sp>
    </p:spTree>
    <p:extLst>
      <p:ext uri="{BB962C8B-B14F-4D97-AF65-F5344CB8AC3E}">
        <p14:creationId xmlns:p14="http://schemas.microsoft.com/office/powerpoint/2010/main" val="2426326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26</a:t>
            </a:fld>
            <a:endParaRPr lang="en-US" dirty="0"/>
          </a:p>
        </p:txBody>
      </p:sp>
    </p:spTree>
    <p:extLst>
      <p:ext uri="{BB962C8B-B14F-4D97-AF65-F5344CB8AC3E}">
        <p14:creationId xmlns:p14="http://schemas.microsoft.com/office/powerpoint/2010/main" val="3901607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from observational to interventional.</a:t>
            </a:r>
          </a:p>
        </p:txBody>
      </p:sp>
      <p:sp>
        <p:nvSpPr>
          <p:cNvPr id="4" name="Slide Number Placeholder 3"/>
          <p:cNvSpPr>
            <a:spLocks noGrp="1"/>
          </p:cNvSpPr>
          <p:nvPr>
            <p:ph type="sldNum" sz="quarter" idx="5"/>
          </p:nvPr>
        </p:nvSpPr>
        <p:spPr/>
        <p:txBody>
          <a:bodyPr/>
          <a:lstStyle/>
          <a:p>
            <a:fld id="{228B34ED-4CDD-41C9-90F7-D768D5559A6F}" type="slidenum">
              <a:rPr lang="en-US" smtClean="0"/>
              <a:t>27</a:t>
            </a:fld>
            <a:endParaRPr lang="en-US" dirty="0"/>
          </a:p>
        </p:txBody>
      </p:sp>
    </p:spTree>
    <p:extLst>
      <p:ext uri="{BB962C8B-B14F-4D97-AF65-F5344CB8AC3E}">
        <p14:creationId xmlns:p14="http://schemas.microsoft.com/office/powerpoint/2010/main" val="35334241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from observational to interventional.</a:t>
            </a:r>
          </a:p>
        </p:txBody>
      </p:sp>
      <p:sp>
        <p:nvSpPr>
          <p:cNvPr id="4" name="Slide Number Placeholder 3"/>
          <p:cNvSpPr>
            <a:spLocks noGrp="1"/>
          </p:cNvSpPr>
          <p:nvPr>
            <p:ph type="sldNum" sz="quarter" idx="5"/>
          </p:nvPr>
        </p:nvSpPr>
        <p:spPr/>
        <p:txBody>
          <a:bodyPr/>
          <a:lstStyle/>
          <a:p>
            <a:fld id="{228B34ED-4CDD-41C9-90F7-D768D5559A6F}" type="slidenum">
              <a:rPr lang="en-US" smtClean="0"/>
              <a:t>28</a:t>
            </a:fld>
            <a:endParaRPr lang="en-US" dirty="0"/>
          </a:p>
        </p:txBody>
      </p:sp>
    </p:spTree>
    <p:extLst>
      <p:ext uri="{BB962C8B-B14F-4D97-AF65-F5344CB8AC3E}">
        <p14:creationId xmlns:p14="http://schemas.microsoft.com/office/powerpoint/2010/main" val="2104557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from observational to interventional.</a:t>
            </a:r>
          </a:p>
        </p:txBody>
      </p:sp>
      <p:sp>
        <p:nvSpPr>
          <p:cNvPr id="4" name="Slide Number Placeholder 3"/>
          <p:cNvSpPr>
            <a:spLocks noGrp="1"/>
          </p:cNvSpPr>
          <p:nvPr>
            <p:ph type="sldNum" sz="quarter" idx="5"/>
          </p:nvPr>
        </p:nvSpPr>
        <p:spPr/>
        <p:txBody>
          <a:bodyPr/>
          <a:lstStyle/>
          <a:p>
            <a:fld id="{228B34ED-4CDD-41C9-90F7-D768D5559A6F}" type="slidenum">
              <a:rPr lang="en-US" smtClean="0"/>
              <a:t>29</a:t>
            </a:fld>
            <a:endParaRPr lang="en-US" dirty="0"/>
          </a:p>
        </p:txBody>
      </p:sp>
    </p:spTree>
    <p:extLst>
      <p:ext uri="{BB962C8B-B14F-4D97-AF65-F5344CB8AC3E}">
        <p14:creationId xmlns:p14="http://schemas.microsoft.com/office/powerpoint/2010/main" val="1096410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30</a:t>
            </a:fld>
            <a:endParaRPr lang="en-US" dirty="0"/>
          </a:p>
        </p:txBody>
      </p:sp>
    </p:spTree>
    <p:extLst>
      <p:ext uri="{BB962C8B-B14F-4D97-AF65-F5344CB8AC3E}">
        <p14:creationId xmlns:p14="http://schemas.microsoft.com/office/powerpoint/2010/main" val="3496793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31</a:t>
            </a:fld>
            <a:endParaRPr lang="en-US" dirty="0"/>
          </a:p>
        </p:txBody>
      </p:sp>
    </p:spTree>
    <p:extLst>
      <p:ext uri="{BB962C8B-B14F-4D97-AF65-F5344CB8AC3E}">
        <p14:creationId xmlns:p14="http://schemas.microsoft.com/office/powerpoint/2010/main" val="3605376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semi parametric we need to make assumption on the parametric form of the graph.</a:t>
            </a:r>
          </a:p>
        </p:txBody>
      </p:sp>
      <p:sp>
        <p:nvSpPr>
          <p:cNvPr id="4" name="Slide Number Placeholder 3"/>
          <p:cNvSpPr>
            <a:spLocks noGrp="1"/>
          </p:cNvSpPr>
          <p:nvPr>
            <p:ph type="sldNum" sz="quarter" idx="5"/>
          </p:nvPr>
        </p:nvSpPr>
        <p:spPr/>
        <p:txBody>
          <a:bodyPr/>
          <a:lstStyle/>
          <a:p>
            <a:fld id="{228B34ED-4CDD-41C9-90F7-D768D5559A6F}" type="slidenum">
              <a:rPr lang="en-US" smtClean="0"/>
              <a:t>32</a:t>
            </a:fld>
            <a:endParaRPr lang="en-US" dirty="0"/>
          </a:p>
        </p:txBody>
      </p:sp>
    </p:spTree>
    <p:extLst>
      <p:ext uri="{BB962C8B-B14F-4D97-AF65-F5344CB8AC3E}">
        <p14:creationId xmlns:p14="http://schemas.microsoft.com/office/powerpoint/2010/main" val="3473792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pple-system"/>
              </a:rPr>
              <a:t>When intervening, we still look at the entire population, manually set to T=1.</a:t>
            </a:r>
          </a:p>
          <a:p>
            <a:r>
              <a:rPr lang="en-US" b="0" i="0" dirty="0">
                <a:solidFill>
                  <a:srgbClr val="333333"/>
                </a:solidFill>
                <a:effectLst/>
                <a:latin typeface="-apple-system"/>
              </a:rPr>
              <a:t>When conditioning, we only look at part of the population.</a:t>
            </a:r>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37573919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33</a:t>
            </a:fld>
            <a:endParaRPr lang="en-US" dirty="0"/>
          </a:p>
        </p:txBody>
      </p:sp>
    </p:spTree>
    <p:extLst>
      <p:ext uri="{BB962C8B-B14F-4D97-AF65-F5344CB8AC3E}">
        <p14:creationId xmlns:p14="http://schemas.microsoft.com/office/powerpoint/2010/main" val="1909034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Immoralities is the attribute of this set of graphs which change independence if conditioned on X2 (of colliders)</a:t>
            </a:r>
          </a:p>
          <a:p>
            <a:r>
              <a:rPr lang="en-US" dirty="0"/>
              <a:t>Called immoralities because x2 have parents but their not married.</a:t>
            </a:r>
          </a:p>
          <a:p>
            <a:endParaRPr lang="en-US" dirty="0"/>
          </a:p>
          <a:p>
            <a:r>
              <a:rPr lang="en-US" dirty="0"/>
              <a:t>This separates them to two classes of graphs which are Markov equivalent</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34</a:t>
            </a:fld>
            <a:endParaRPr lang="en-US" dirty="0"/>
          </a:p>
        </p:txBody>
      </p:sp>
    </p:spTree>
    <p:extLst>
      <p:ext uri="{BB962C8B-B14F-4D97-AF65-F5344CB8AC3E}">
        <p14:creationId xmlns:p14="http://schemas.microsoft.com/office/powerpoint/2010/main" val="17364446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skeleton is a directed graph turned un-directed.</a:t>
            </a:r>
          </a:p>
          <a:p>
            <a:r>
              <a:rPr lang="en-US" dirty="0"/>
              <a:t>PC is dependent on accurate dependency scores and returns candidates for the true graph based on immoralities.</a:t>
            </a:r>
          </a:p>
          <a:p>
            <a:r>
              <a:rPr lang="en-US" dirty="0"/>
              <a:t>That is the downside. We get several true graphs.</a:t>
            </a:r>
          </a:p>
        </p:txBody>
      </p:sp>
      <p:sp>
        <p:nvSpPr>
          <p:cNvPr id="4" name="Slide Number Placeholder 3"/>
          <p:cNvSpPr>
            <a:spLocks noGrp="1"/>
          </p:cNvSpPr>
          <p:nvPr>
            <p:ph type="sldNum" sz="quarter" idx="5"/>
          </p:nvPr>
        </p:nvSpPr>
        <p:spPr/>
        <p:txBody>
          <a:bodyPr/>
          <a:lstStyle/>
          <a:p>
            <a:fld id="{228B34ED-4CDD-41C9-90F7-D768D5559A6F}" type="slidenum">
              <a:rPr lang="en-US" smtClean="0"/>
              <a:t>35</a:t>
            </a:fld>
            <a:endParaRPr lang="en-US" dirty="0"/>
          </a:p>
        </p:txBody>
      </p:sp>
    </p:spTree>
    <p:extLst>
      <p:ext uri="{BB962C8B-B14F-4D97-AF65-F5344CB8AC3E}">
        <p14:creationId xmlns:p14="http://schemas.microsoft.com/office/powerpoint/2010/main" val="1338969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assumption we have a SCM (parametric model of the variables)</a:t>
            </a:r>
          </a:p>
        </p:txBody>
      </p:sp>
      <p:sp>
        <p:nvSpPr>
          <p:cNvPr id="4" name="Slide Number Placeholder 3"/>
          <p:cNvSpPr>
            <a:spLocks noGrp="1"/>
          </p:cNvSpPr>
          <p:nvPr>
            <p:ph type="sldNum" sz="quarter" idx="5"/>
          </p:nvPr>
        </p:nvSpPr>
        <p:spPr/>
        <p:txBody>
          <a:bodyPr/>
          <a:lstStyle/>
          <a:p>
            <a:fld id="{228B34ED-4CDD-41C9-90F7-D768D5559A6F}" type="slidenum">
              <a:rPr lang="en-US" smtClean="0"/>
              <a:t>36</a:t>
            </a:fld>
            <a:endParaRPr lang="en-US" dirty="0"/>
          </a:p>
        </p:txBody>
      </p:sp>
    </p:spTree>
    <p:extLst>
      <p:ext uri="{BB962C8B-B14F-4D97-AF65-F5344CB8AC3E}">
        <p14:creationId xmlns:p14="http://schemas.microsoft.com/office/powerpoint/2010/main" val="40743881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37</a:t>
            </a:fld>
            <a:endParaRPr lang="en-US" dirty="0"/>
          </a:p>
        </p:txBody>
      </p:sp>
    </p:spTree>
    <p:extLst>
      <p:ext uri="{BB962C8B-B14F-4D97-AF65-F5344CB8AC3E}">
        <p14:creationId xmlns:p14="http://schemas.microsoft.com/office/powerpoint/2010/main" val="2109157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38</a:t>
            </a:fld>
            <a:endParaRPr lang="en-US" dirty="0"/>
          </a:p>
        </p:txBody>
      </p:sp>
    </p:spTree>
    <p:extLst>
      <p:ext uri="{BB962C8B-B14F-4D97-AF65-F5344CB8AC3E}">
        <p14:creationId xmlns:p14="http://schemas.microsoft.com/office/powerpoint/2010/main" val="11389340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39</a:t>
            </a:fld>
            <a:endParaRPr lang="en-US" dirty="0"/>
          </a:p>
        </p:txBody>
      </p:sp>
    </p:spTree>
    <p:extLst>
      <p:ext uri="{BB962C8B-B14F-4D97-AF65-F5344CB8AC3E}">
        <p14:creationId xmlns:p14="http://schemas.microsoft.com/office/powerpoint/2010/main" val="4072570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pple-system"/>
              </a:rPr>
              <a:t>Graphical models are the language of causality. There are several frameworks to look at causality but we will focus on Pearl’s </a:t>
            </a:r>
            <a:r>
              <a:rPr lang="en-US" dirty="0"/>
              <a:t>Structural Causal Models (SCM’s)</a:t>
            </a:r>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108339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Berkson’s</a:t>
            </a:r>
            <a:r>
              <a:rPr lang="en-US" dirty="0"/>
              <a:t> paradox – someone looking only at celebrities might think that </a:t>
            </a:r>
            <a:r>
              <a:rPr lang="en-US" dirty="0" err="1"/>
              <a:t>theres</a:t>
            </a:r>
            <a:r>
              <a:rPr lang="en-US" dirty="0"/>
              <a:t> a negative correlation between talent and attractiveness but this is because the average celebrity surpass a certain threshold of talent and attractiveness resulting in a negative correlation even though the average celebrity will be more talented and more attractive.</a:t>
            </a:r>
          </a:p>
          <a:p>
            <a:endParaRPr lang="en-US" dirty="0"/>
          </a:p>
          <a:p>
            <a:r>
              <a:rPr lang="en-US" dirty="0"/>
              <a:t>Simpson’s paradox – spurious correlations might result from conditioning on a collider.</a:t>
            </a:r>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3382883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pple-system"/>
              </a:rPr>
              <a:t>Graphical models are the language of causality. There are several frameworks to look at causality but we will focus on Pearl’s </a:t>
            </a:r>
            <a:r>
              <a:rPr lang="en-US" dirty="0"/>
              <a:t>Structural Causal Models (SCM’s)</a:t>
            </a:r>
          </a:p>
          <a:p>
            <a:endParaRPr lang="en-US" dirty="0"/>
          </a:p>
          <a:p>
            <a:r>
              <a:rPr lang="en-US" dirty="0"/>
              <a:t>Collider – if I know some1 got job promotion, I know if he is bad at flattering it means he is good at statistics. A link is formed after conditioning on job promotion.</a:t>
            </a:r>
          </a:p>
          <a:p>
            <a:endParaRPr lang="en-US" dirty="0"/>
          </a:p>
          <a:p>
            <a:r>
              <a:rPr lang="en-US" dirty="0"/>
              <a:t>Forks – If I know you are good at machine learning, it probably means your good at statistics and causal inference.</a:t>
            </a:r>
          </a:p>
          <a:p>
            <a:r>
              <a:rPr lang="en-US" dirty="0"/>
              <a:t>Given I know you are good at statistics -&gt; knowing your good at machine learning gives me no further knowledge about your expertise in causal inference.</a:t>
            </a:r>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4127027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1668598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3354063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have learned what is called a causal </a:t>
            </a:r>
            <a:r>
              <a:rPr lang="en-US" dirty="0" err="1"/>
              <a:t>estimand</a:t>
            </a:r>
            <a:r>
              <a:rPr lang="en-US" dirty="0"/>
              <a:t>. This is the recipe by which we follow to get the estimation for the causal affect.</a:t>
            </a:r>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2839316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dirty="0"/>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dirty="0"/>
              <a:t>Click to edit Master title style</a:t>
            </a:r>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dirty="0"/>
              <a:t>Click to edit Master title style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dirty="0"/>
              <a:t>Click icon to add picture</a:t>
            </a:r>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dirty="0"/>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dirty="0"/>
              <a:t>Click icon to add picture</a:t>
            </a:r>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dirty="0"/>
              <a:t>Click icon to add picture</a:t>
            </a:r>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dirty="0"/>
              <a:t>Click icon to add picture</a:t>
            </a:r>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dirty="0"/>
              <a:t>Click icon to add picture</a:t>
            </a:r>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dirty="0"/>
              <a:t>Click icon to add picture</a:t>
            </a:r>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dirty="0"/>
              <a:t>Click icon to add picture</a:t>
            </a:r>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dirty="0"/>
              <a:t>Click icon to add picture</a:t>
            </a:r>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dirty="0"/>
              <a:t>Click to edit Master title style</a:t>
            </a:r>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dirty="0"/>
              <a:t>Click icon to add picture</a:t>
            </a:r>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dirty="0"/>
              <a:t>Click to edit Master title style</a:t>
            </a:r>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dirty="0"/>
              <a:t>Click to edit Master title style</a:t>
            </a:r>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dirty="0"/>
              <a:t>Click icon to add picture</a:t>
            </a:r>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dirty="0"/>
              <a:t>Click icon to add picture</a:t>
            </a:r>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dirty="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dirty="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dirty="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dirty="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dirty="0"/>
              <a:t>Click to edit Master title style</a:t>
            </a:r>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dirty="0"/>
              <a:t>Click icon to add picture</a:t>
            </a:r>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dirty="0"/>
              <a:t>Click icon to add picture</a:t>
            </a:r>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dirty="0"/>
              <a:t>Click icon to add picture</a:t>
            </a:r>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90.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gif"/></Relationships>
</file>

<file path=ppt/slides/_rels/slide9.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0.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dirty="0"/>
              <a:t>Intro to causality</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dirty="0"/>
              <a:t>01.</a:t>
            </a:r>
            <a:r>
              <a:rPr lang="he-IL" dirty="0"/>
              <a:t>0</a:t>
            </a:r>
            <a:r>
              <a:rPr lang="en-US" dirty="0"/>
              <a:t>6.</a:t>
            </a:r>
            <a:r>
              <a:rPr lang="he-IL" dirty="0"/>
              <a:t>2023 </a:t>
            </a:r>
            <a:r>
              <a:rPr lang="en-US" dirty="0"/>
              <a:t> Roy Segal</a:t>
            </a:r>
          </a:p>
        </p:txBody>
      </p:sp>
      <p:sp>
        <p:nvSpPr>
          <p:cNvPr id="2" name="TextBox 1">
            <a:extLst>
              <a:ext uri="{FF2B5EF4-FFF2-40B4-BE49-F238E27FC236}">
                <a16:creationId xmlns:a16="http://schemas.microsoft.com/office/drawing/2014/main" id="{608CBFE9-F48B-D436-7555-4A68775760FA}"/>
              </a:ext>
            </a:extLst>
          </p:cNvPr>
          <p:cNvSpPr txBox="1"/>
          <p:nvPr/>
        </p:nvSpPr>
        <p:spPr>
          <a:xfrm>
            <a:off x="3512343" y="3517751"/>
            <a:ext cx="4190132" cy="1754326"/>
          </a:xfrm>
          <a:prstGeom prst="rect">
            <a:avLst/>
          </a:prstGeom>
          <a:noFill/>
        </p:spPr>
        <p:txBody>
          <a:bodyPr wrap="square" rtlCol="0">
            <a:spAutoFit/>
          </a:bodyPr>
          <a:lstStyle/>
          <a:p>
            <a:r>
              <a:rPr lang="en-US" dirty="0"/>
              <a:t>Based on:</a:t>
            </a:r>
          </a:p>
          <a:p>
            <a:pPr marL="285750" indent="-285750">
              <a:buFont typeface="Arial" panose="020B0604020202020204" pitchFamily="34" charset="0"/>
              <a:buChar char="•"/>
            </a:pPr>
            <a:r>
              <a:rPr lang="en-US" dirty="0"/>
              <a:t>The Book Of Why By Judea Pearl</a:t>
            </a:r>
          </a:p>
          <a:p>
            <a:pPr marL="285750" indent="-285750">
              <a:buFont typeface="Arial" panose="020B0604020202020204" pitchFamily="34" charset="0"/>
              <a:buChar char="•"/>
            </a:pPr>
            <a:r>
              <a:rPr lang="en-US" dirty="0"/>
              <a:t>Brady Neal blog on causality</a:t>
            </a:r>
          </a:p>
          <a:p>
            <a:pPr marL="285750" indent="-285750">
              <a:buFont typeface="Arial" panose="020B0604020202020204" pitchFamily="34" charset="0"/>
              <a:buChar char="•"/>
            </a:pPr>
            <a:r>
              <a:rPr lang="en-US" dirty="0"/>
              <a:t>Causal Inference for the Brave and True blog by Matheus </a:t>
            </a:r>
            <a:r>
              <a:rPr lang="en-US" dirty="0" err="1"/>
              <a:t>Facure</a:t>
            </a:r>
            <a:endParaRPr lang="en-US" dirty="0"/>
          </a:p>
          <a:p>
            <a:pPr marL="285750" indent="-285750">
              <a:buFont typeface="Arial" panose="020B0604020202020204" pitchFamily="34" charset="0"/>
              <a:buChar char="•"/>
            </a:pPr>
            <a:r>
              <a:rPr lang="en-US" dirty="0" err="1"/>
              <a:t>Shawhin</a:t>
            </a:r>
            <a:r>
              <a:rPr lang="en-US" dirty="0"/>
              <a:t> </a:t>
            </a:r>
            <a:r>
              <a:rPr lang="en-US" dirty="0" err="1"/>
              <a:t>Talebi</a:t>
            </a:r>
            <a:r>
              <a:rPr lang="en-US" dirty="0"/>
              <a:t> blog</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C94A04-1B95-E3AE-4A86-39C84B52A1ED}"/>
              </a:ext>
            </a:extLst>
          </p:cNvPr>
          <p:cNvSpPr>
            <a:spLocks noGrp="1"/>
          </p:cNvSpPr>
          <p:nvPr>
            <p:ph type="sldNum" sz="quarter" idx="4"/>
          </p:nvPr>
        </p:nvSpPr>
        <p:spPr/>
        <p:txBody>
          <a:bodyPr/>
          <a:lstStyle/>
          <a:p>
            <a:fld id="{8C2E478F-E849-4A8C-AF1F-CBCC78A7CBFA}" type="slidenum">
              <a:rPr lang="en-US" smtClean="0"/>
              <a:t>10</a:t>
            </a:fld>
            <a:endParaRPr lang="en-US" dirty="0"/>
          </a:p>
        </p:txBody>
      </p:sp>
      <p:pic>
        <p:nvPicPr>
          <p:cNvPr id="2052" name="Picture 4">
            <a:extLst>
              <a:ext uri="{FF2B5EF4-FFF2-40B4-BE49-F238E27FC236}">
                <a16:creationId xmlns:a16="http://schemas.microsoft.com/office/drawing/2014/main" id="{210C94B6-38A1-5317-3087-79D3FE564F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1528" y="8059"/>
            <a:ext cx="4481689" cy="680589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B2F7580-15E1-965E-03B1-CF9FD7432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417"/>
            <a:ext cx="6073422" cy="6844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806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11</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2" name="TextBox 1">
            <a:extLst>
              <a:ext uri="{FF2B5EF4-FFF2-40B4-BE49-F238E27FC236}">
                <a16:creationId xmlns:a16="http://schemas.microsoft.com/office/drawing/2014/main" id="{A14BFFD0-C066-2521-6874-E4DE8BD7C1DC}"/>
              </a:ext>
            </a:extLst>
          </p:cNvPr>
          <p:cNvSpPr txBox="1"/>
          <p:nvPr/>
        </p:nvSpPr>
        <p:spPr>
          <a:xfrm>
            <a:off x="516367" y="511877"/>
            <a:ext cx="7132320" cy="3108543"/>
          </a:xfrm>
          <a:prstGeom prst="rect">
            <a:avLst/>
          </a:prstGeom>
          <a:noFill/>
        </p:spPr>
        <p:txBody>
          <a:bodyPr wrap="square" rtlCol="0">
            <a:spAutoFit/>
          </a:bodyPr>
          <a:lstStyle/>
          <a:p>
            <a:r>
              <a:rPr lang="en-US" sz="2800" u="sng" dirty="0"/>
              <a:t>Recap</a:t>
            </a:r>
            <a:r>
              <a:rPr lang="en-US" sz="2800" dirty="0"/>
              <a:t> </a:t>
            </a:r>
          </a:p>
          <a:p>
            <a:r>
              <a:rPr lang="en-US" sz="2800" dirty="0"/>
              <a:t>1) Observational data has problems</a:t>
            </a:r>
          </a:p>
          <a:p>
            <a:r>
              <a:rPr lang="en-US" sz="2800" dirty="0"/>
              <a:t>2) Interventional queries can be expressed using graphs and the </a:t>
            </a:r>
            <a:r>
              <a:rPr lang="en-US" sz="2800" i="1" dirty="0"/>
              <a:t>do</a:t>
            </a:r>
            <a:r>
              <a:rPr lang="en-US" sz="2800" dirty="0"/>
              <a:t> operator.</a:t>
            </a:r>
          </a:p>
          <a:p>
            <a:r>
              <a:rPr lang="en-US" sz="2800" dirty="0"/>
              <a:t>3) We can articulate rules for un-confounding if we know the causal graph of a system.</a:t>
            </a:r>
          </a:p>
          <a:p>
            <a:endParaRPr lang="en-US" sz="2800" dirty="0"/>
          </a:p>
        </p:txBody>
      </p:sp>
      <p:sp>
        <p:nvSpPr>
          <p:cNvPr id="5" name="TextBox 4">
            <a:extLst>
              <a:ext uri="{FF2B5EF4-FFF2-40B4-BE49-F238E27FC236}">
                <a16:creationId xmlns:a16="http://schemas.microsoft.com/office/drawing/2014/main" id="{904A3B9B-C18E-4BD9-9B36-A888DD683E0A}"/>
              </a:ext>
            </a:extLst>
          </p:cNvPr>
          <p:cNvSpPr txBox="1"/>
          <p:nvPr/>
        </p:nvSpPr>
        <p:spPr>
          <a:xfrm>
            <a:off x="516367" y="4023360"/>
            <a:ext cx="6497619" cy="1815882"/>
          </a:xfrm>
          <a:prstGeom prst="rect">
            <a:avLst/>
          </a:prstGeom>
          <a:noFill/>
        </p:spPr>
        <p:txBody>
          <a:bodyPr wrap="square" rtlCol="0">
            <a:spAutoFit/>
          </a:bodyPr>
          <a:lstStyle/>
          <a:p>
            <a:r>
              <a:rPr lang="en-US" sz="2800" u="sng" dirty="0"/>
              <a:t>A bit more theory:</a:t>
            </a:r>
          </a:p>
          <a:p>
            <a:r>
              <a:rPr lang="en-US" sz="2800" dirty="0"/>
              <a:t>Back-door and front-door criteria – </a:t>
            </a:r>
          </a:p>
          <a:p>
            <a:r>
              <a:rPr lang="en-US" sz="2800" dirty="0"/>
              <a:t>Can we generalize rules for finding confounders?</a:t>
            </a:r>
          </a:p>
        </p:txBody>
      </p:sp>
    </p:spTree>
    <p:extLst>
      <p:ext uri="{BB962C8B-B14F-4D97-AF65-F5344CB8AC3E}">
        <p14:creationId xmlns:p14="http://schemas.microsoft.com/office/powerpoint/2010/main" val="3512060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UNMEASURED CONFOUNDERS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12</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The problem</a:t>
            </a:r>
          </a:p>
        </p:txBody>
      </p:sp>
      <p:sp>
        <p:nvSpPr>
          <p:cNvPr id="2" name="TextBox 1">
            <a:extLst>
              <a:ext uri="{FF2B5EF4-FFF2-40B4-BE49-F238E27FC236}">
                <a16:creationId xmlns:a16="http://schemas.microsoft.com/office/drawing/2014/main" id="{B706A1DF-61F1-ED8A-E33D-A6E0D63922EE}"/>
              </a:ext>
            </a:extLst>
          </p:cNvPr>
          <p:cNvSpPr txBox="1"/>
          <p:nvPr/>
        </p:nvSpPr>
        <p:spPr>
          <a:xfrm>
            <a:off x="154194" y="733715"/>
            <a:ext cx="9369911" cy="369332"/>
          </a:xfrm>
          <a:prstGeom prst="rect">
            <a:avLst/>
          </a:prstGeom>
          <a:noFill/>
        </p:spPr>
        <p:txBody>
          <a:bodyPr wrap="square" rtlCol="0">
            <a:spAutoFit/>
          </a:bodyPr>
          <a:lstStyle/>
          <a:p>
            <a:r>
              <a:rPr lang="en-US" u="sng" dirty="0"/>
              <a:t>Estimation portion of the flowchart</a:t>
            </a:r>
          </a:p>
        </p:txBody>
      </p:sp>
      <p:sp>
        <p:nvSpPr>
          <p:cNvPr id="12" name="Rectangle 11">
            <a:extLst>
              <a:ext uri="{FF2B5EF4-FFF2-40B4-BE49-F238E27FC236}">
                <a16:creationId xmlns:a16="http://schemas.microsoft.com/office/drawing/2014/main" id="{26347325-6685-A223-EADF-19866F836E9F}"/>
              </a:ext>
            </a:extLst>
          </p:cNvPr>
          <p:cNvSpPr/>
          <p:nvPr/>
        </p:nvSpPr>
        <p:spPr>
          <a:xfrm>
            <a:off x="0" y="3677907"/>
            <a:ext cx="2420471" cy="1086522"/>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Right 12">
            <a:extLst>
              <a:ext uri="{FF2B5EF4-FFF2-40B4-BE49-F238E27FC236}">
                <a16:creationId xmlns:a16="http://schemas.microsoft.com/office/drawing/2014/main" id="{7E84C934-3F94-3101-8070-8C328D9E6421}"/>
              </a:ext>
            </a:extLst>
          </p:cNvPr>
          <p:cNvSpPr/>
          <p:nvPr/>
        </p:nvSpPr>
        <p:spPr>
          <a:xfrm>
            <a:off x="2420472" y="4036502"/>
            <a:ext cx="1645920" cy="3693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 name="Rectangle 13">
            <a:extLst>
              <a:ext uri="{FF2B5EF4-FFF2-40B4-BE49-F238E27FC236}">
                <a16:creationId xmlns:a16="http://schemas.microsoft.com/office/drawing/2014/main" id="{F64B34A7-ADA1-B25A-755A-5EF05DEB4CD1}"/>
              </a:ext>
            </a:extLst>
          </p:cNvPr>
          <p:cNvSpPr/>
          <p:nvPr/>
        </p:nvSpPr>
        <p:spPr>
          <a:xfrm>
            <a:off x="4066392" y="3677907"/>
            <a:ext cx="2420471" cy="108652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55C5651-A348-0384-6099-F8250AC3C555}"/>
              </a:ext>
            </a:extLst>
          </p:cNvPr>
          <p:cNvSpPr/>
          <p:nvPr/>
        </p:nvSpPr>
        <p:spPr>
          <a:xfrm>
            <a:off x="8168639" y="3677907"/>
            <a:ext cx="2420471" cy="108652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F73A3D81-9175-F630-255F-D4D6E78C2978}"/>
              </a:ext>
            </a:extLst>
          </p:cNvPr>
          <p:cNvSpPr/>
          <p:nvPr/>
        </p:nvSpPr>
        <p:spPr>
          <a:xfrm>
            <a:off x="6486863" y="4036502"/>
            <a:ext cx="1645920" cy="3693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7" name="TextBox 16">
            <a:extLst>
              <a:ext uri="{FF2B5EF4-FFF2-40B4-BE49-F238E27FC236}">
                <a16:creationId xmlns:a16="http://schemas.microsoft.com/office/drawing/2014/main" id="{8AD83CE4-95EF-3CAE-6778-63B60466730E}"/>
              </a:ext>
            </a:extLst>
          </p:cNvPr>
          <p:cNvSpPr txBox="1"/>
          <p:nvPr/>
        </p:nvSpPr>
        <p:spPr>
          <a:xfrm>
            <a:off x="150607" y="4040705"/>
            <a:ext cx="2130014" cy="369332"/>
          </a:xfrm>
          <a:prstGeom prst="rect">
            <a:avLst/>
          </a:prstGeom>
          <a:noFill/>
        </p:spPr>
        <p:txBody>
          <a:bodyPr wrap="square" rtlCol="0">
            <a:spAutoFit/>
          </a:bodyPr>
          <a:lstStyle/>
          <a:p>
            <a:r>
              <a:rPr lang="en-US" dirty="0"/>
              <a:t>Causal </a:t>
            </a:r>
            <a:r>
              <a:rPr lang="en-US" dirty="0" err="1"/>
              <a:t>Estimand</a:t>
            </a:r>
            <a:endParaRPr lang="en-US" dirty="0"/>
          </a:p>
        </p:txBody>
      </p:sp>
      <p:sp>
        <p:nvSpPr>
          <p:cNvPr id="18" name="TextBox 17">
            <a:extLst>
              <a:ext uri="{FF2B5EF4-FFF2-40B4-BE49-F238E27FC236}">
                <a16:creationId xmlns:a16="http://schemas.microsoft.com/office/drawing/2014/main" id="{517613D5-C375-09D4-8267-38E6A5979E10}"/>
              </a:ext>
            </a:extLst>
          </p:cNvPr>
          <p:cNvSpPr txBox="1"/>
          <p:nvPr/>
        </p:nvSpPr>
        <p:spPr>
          <a:xfrm>
            <a:off x="2452744" y="4031134"/>
            <a:ext cx="1871830" cy="369332"/>
          </a:xfrm>
          <a:prstGeom prst="rect">
            <a:avLst/>
          </a:prstGeom>
          <a:noFill/>
        </p:spPr>
        <p:txBody>
          <a:bodyPr wrap="square" rtlCol="0">
            <a:spAutoFit/>
          </a:bodyPr>
          <a:lstStyle/>
          <a:p>
            <a:r>
              <a:rPr lang="en-US" dirty="0"/>
              <a:t>Identification</a:t>
            </a:r>
          </a:p>
        </p:txBody>
      </p:sp>
      <p:sp>
        <p:nvSpPr>
          <p:cNvPr id="19" name="TextBox 18">
            <a:extLst>
              <a:ext uri="{FF2B5EF4-FFF2-40B4-BE49-F238E27FC236}">
                <a16:creationId xmlns:a16="http://schemas.microsoft.com/office/drawing/2014/main" id="{2D562BC6-7739-84C7-D71E-614A920CE43B}"/>
              </a:ext>
            </a:extLst>
          </p:cNvPr>
          <p:cNvSpPr txBox="1"/>
          <p:nvPr/>
        </p:nvSpPr>
        <p:spPr>
          <a:xfrm>
            <a:off x="4211620" y="4040705"/>
            <a:ext cx="2130014" cy="369332"/>
          </a:xfrm>
          <a:prstGeom prst="rect">
            <a:avLst/>
          </a:prstGeom>
          <a:noFill/>
        </p:spPr>
        <p:txBody>
          <a:bodyPr wrap="square" rtlCol="0">
            <a:spAutoFit/>
          </a:bodyPr>
          <a:lstStyle/>
          <a:p>
            <a:r>
              <a:rPr lang="en-US" dirty="0"/>
              <a:t>Statistical </a:t>
            </a:r>
            <a:r>
              <a:rPr lang="en-US" dirty="0" err="1"/>
              <a:t>Estimand</a:t>
            </a:r>
            <a:endParaRPr lang="en-US" dirty="0"/>
          </a:p>
        </p:txBody>
      </p:sp>
      <p:sp>
        <p:nvSpPr>
          <p:cNvPr id="20" name="TextBox 19">
            <a:extLst>
              <a:ext uri="{FF2B5EF4-FFF2-40B4-BE49-F238E27FC236}">
                <a16:creationId xmlns:a16="http://schemas.microsoft.com/office/drawing/2014/main" id="{D3340053-02D1-6911-22D7-2245AC38FCB7}"/>
              </a:ext>
            </a:extLst>
          </p:cNvPr>
          <p:cNvSpPr txBox="1"/>
          <p:nvPr/>
        </p:nvSpPr>
        <p:spPr>
          <a:xfrm>
            <a:off x="8313868" y="4040705"/>
            <a:ext cx="2130014" cy="369332"/>
          </a:xfrm>
          <a:prstGeom prst="rect">
            <a:avLst/>
          </a:prstGeom>
          <a:noFill/>
        </p:spPr>
        <p:txBody>
          <a:bodyPr wrap="square" rtlCol="0">
            <a:spAutoFit/>
          </a:bodyPr>
          <a:lstStyle/>
          <a:p>
            <a:r>
              <a:rPr lang="en-US" dirty="0"/>
              <a:t>Estimate</a:t>
            </a:r>
          </a:p>
        </p:txBody>
      </p:sp>
      <p:sp>
        <p:nvSpPr>
          <p:cNvPr id="21" name="TextBox 20">
            <a:extLst>
              <a:ext uri="{FF2B5EF4-FFF2-40B4-BE49-F238E27FC236}">
                <a16:creationId xmlns:a16="http://schemas.microsoft.com/office/drawing/2014/main" id="{8B591C95-BCA9-4332-B53B-40EDBD9D74FA}"/>
              </a:ext>
            </a:extLst>
          </p:cNvPr>
          <p:cNvSpPr txBox="1"/>
          <p:nvPr/>
        </p:nvSpPr>
        <p:spPr>
          <a:xfrm>
            <a:off x="6486862" y="4040705"/>
            <a:ext cx="2130014" cy="369332"/>
          </a:xfrm>
          <a:prstGeom prst="rect">
            <a:avLst/>
          </a:prstGeom>
          <a:noFill/>
        </p:spPr>
        <p:txBody>
          <a:bodyPr wrap="square" rtlCol="0">
            <a:spAutoFit/>
          </a:bodyPr>
          <a:lstStyle/>
          <a:p>
            <a:r>
              <a:rPr lang="en-US" dirty="0"/>
              <a:t>Estimation</a:t>
            </a:r>
          </a:p>
        </p:txBody>
      </p:sp>
      <p:sp>
        <p:nvSpPr>
          <p:cNvPr id="22" name="Arrow: Down 21">
            <a:extLst>
              <a:ext uri="{FF2B5EF4-FFF2-40B4-BE49-F238E27FC236}">
                <a16:creationId xmlns:a16="http://schemas.microsoft.com/office/drawing/2014/main" id="{81C86C3F-530E-2226-F5E6-E73D6C91A09B}"/>
              </a:ext>
            </a:extLst>
          </p:cNvPr>
          <p:cNvSpPr/>
          <p:nvPr/>
        </p:nvSpPr>
        <p:spPr>
          <a:xfrm>
            <a:off x="688489" y="1862554"/>
            <a:ext cx="1043492" cy="156644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C898D36-DB68-C867-4776-44B19A17D709}"/>
              </a:ext>
            </a:extLst>
          </p:cNvPr>
          <p:cNvSpPr txBox="1"/>
          <p:nvPr/>
        </p:nvSpPr>
        <p:spPr>
          <a:xfrm>
            <a:off x="494852" y="1458248"/>
            <a:ext cx="3571538" cy="369332"/>
          </a:xfrm>
          <a:prstGeom prst="rect">
            <a:avLst/>
          </a:prstGeom>
          <a:noFill/>
        </p:spPr>
        <p:txBody>
          <a:bodyPr wrap="square" rtlCol="0">
            <a:spAutoFit/>
          </a:bodyPr>
          <a:lstStyle/>
          <a:p>
            <a:r>
              <a:rPr lang="en-US" dirty="0"/>
              <a:t>We are here</a:t>
            </a:r>
          </a:p>
        </p:txBody>
      </p:sp>
      <p:sp>
        <p:nvSpPr>
          <p:cNvPr id="5" name="Rectangle 4">
            <a:extLst>
              <a:ext uri="{FF2B5EF4-FFF2-40B4-BE49-F238E27FC236}">
                <a16:creationId xmlns:a16="http://schemas.microsoft.com/office/drawing/2014/main" id="{8794ADBE-A273-32E0-E8FD-A012585E5E9D}"/>
              </a:ext>
            </a:extLst>
          </p:cNvPr>
          <p:cNvSpPr/>
          <p:nvPr/>
        </p:nvSpPr>
        <p:spPr>
          <a:xfrm>
            <a:off x="32273" y="5450553"/>
            <a:ext cx="2420471" cy="1086522"/>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814AF6C-A65F-390A-CE67-09D9D2E6DA87}"/>
              </a:ext>
            </a:extLst>
          </p:cNvPr>
          <p:cNvSpPr txBox="1"/>
          <p:nvPr/>
        </p:nvSpPr>
        <p:spPr>
          <a:xfrm>
            <a:off x="198783" y="5755341"/>
            <a:ext cx="1533198" cy="369332"/>
          </a:xfrm>
          <a:prstGeom prst="rect">
            <a:avLst/>
          </a:prstGeom>
          <a:noFill/>
        </p:spPr>
        <p:txBody>
          <a:bodyPr wrap="square" rtlCol="0">
            <a:spAutoFit/>
          </a:bodyPr>
          <a:lstStyle/>
          <a:p>
            <a:r>
              <a:rPr lang="en-US" dirty="0"/>
              <a:t>Causal model</a:t>
            </a:r>
          </a:p>
        </p:txBody>
      </p:sp>
      <p:sp>
        <p:nvSpPr>
          <p:cNvPr id="25" name="Arrow: Right 24">
            <a:extLst>
              <a:ext uri="{FF2B5EF4-FFF2-40B4-BE49-F238E27FC236}">
                <a16:creationId xmlns:a16="http://schemas.microsoft.com/office/drawing/2014/main" id="{58A9B49B-5C1B-FA15-3D70-4CC96C3CE450}"/>
              </a:ext>
            </a:extLst>
          </p:cNvPr>
          <p:cNvSpPr/>
          <p:nvPr/>
        </p:nvSpPr>
        <p:spPr>
          <a:xfrm rot="19953352">
            <a:off x="2426984" y="5241992"/>
            <a:ext cx="1749925" cy="3155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7" name="TextBox 26">
            <a:extLst>
              <a:ext uri="{FF2B5EF4-FFF2-40B4-BE49-F238E27FC236}">
                <a16:creationId xmlns:a16="http://schemas.microsoft.com/office/drawing/2014/main" id="{3294C3E8-AB93-0E9C-DB34-450B95FB37AB}"/>
              </a:ext>
            </a:extLst>
          </p:cNvPr>
          <p:cNvSpPr txBox="1"/>
          <p:nvPr/>
        </p:nvSpPr>
        <p:spPr>
          <a:xfrm>
            <a:off x="2764715" y="5755341"/>
            <a:ext cx="1301675" cy="369332"/>
          </a:xfrm>
          <a:prstGeom prst="rect">
            <a:avLst/>
          </a:prstGeom>
          <a:noFill/>
        </p:spPr>
        <p:txBody>
          <a:bodyPr wrap="square" rtlCol="0">
            <a:spAutoFit/>
          </a:bodyPr>
          <a:lstStyle/>
          <a:p>
            <a:endParaRPr lang="en-US" dirty="0"/>
          </a:p>
        </p:txBody>
      </p:sp>
      <p:sp>
        <p:nvSpPr>
          <p:cNvPr id="28" name="TextBox 27">
            <a:extLst>
              <a:ext uri="{FF2B5EF4-FFF2-40B4-BE49-F238E27FC236}">
                <a16:creationId xmlns:a16="http://schemas.microsoft.com/office/drawing/2014/main" id="{F3F869CC-13FB-E11A-162B-39556581079C}"/>
              </a:ext>
            </a:extLst>
          </p:cNvPr>
          <p:cNvSpPr txBox="1"/>
          <p:nvPr/>
        </p:nvSpPr>
        <p:spPr>
          <a:xfrm>
            <a:off x="515717" y="6024337"/>
            <a:ext cx="1979407" cy="369332"/>
          </a:xfrm>
          <a:prstGeom prst="rect">
            <a:avLst/>
          </a:prstGeom>
          <a:noFill/>
        </p:spPr>
        <p:txBody>
          <a:bodyPr wrap="square" rtlCol="0">
            <a:spAutoFit/>
          </a:bodyPr>
          <a:lstStyle/>
          <a:p>
            <a:r>
              <a:rPr lang="en-US" dirty="0"/>
              <a:t>(DAG)</a:t>
            </a:r>
          </a:p>
        </p:txBody>
      </p:sp>
      <p:sp>
        <p:nvSpPr>
          <p:cNvPr id="29" name="TextBox 28">
            <a:extLst>
              <a:ext uri="{FF2B5EF4-FFF2-40B4-BE49-F238E27FC236}">
                <a16:creationId xmlns:a16="http://schemas.microsoft.com/office/drawing/2014/main" id="{C8981EBE-79AC-88A5-FA4E-3591DDF28C08}"/>
              </a:ext>
            </a:extLst>
          </p:cNvPr>
          <p:cNvSpPr txBox="1"/>
          <p:nvPr/>
        </p:nvSpPr>
        <p:spPr>
          <a:xfrm>
            <a:off x="352196" y="4333573"/>
            <a:ext cx="1716078" cy="369332"/>
          </a:xfrm>
          <a:prstGeom prst="rect">
            <a:avLst/>
          </a:prstGeom>
          <a:noFill/>
        </p:spPr>
        <p:txBody>
          <a:bodyPr wrap="square" rtlCol="0">
            <a:spAutoFit/>
          </a:bodyPr>
          <a:lstStyle/>
          <a:p>
            <a:r>
              <a:rPr lang="en-US" dirty="0"/>
              <a:t>P(</a:t>
            </a:r>
            <a:r>
              <a:rPr lang="en-US" dirty="0" err="1"/>
              <a:t>Y|do</a:t>
            </a:r>
            <a:r>
              <a:rPr lang="en-US" dirty="0"/>
              <a:t>(X))</a:t>
            </a:r>
          </a:p>
        </p:txBody>
      </p:sp>
    </p:spTree>
    <p:extLst>
      <p:ext uri="{BB962C8B-B14F-4D97-AF65-F5344CB8AC3E}">
        <p14:creationId xmlns:p14="http://schemas.microsoft.com/office/powerpoint/2010/main" val="1141349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13</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301214" y="1707463"/>
            <a:ext cx="12102353" cy="523220"/>
          </a:xfrm>
          <a:prstGeom prst="rect">
            <a:avLst/>
          </a:prstGeom>
          <a:noFill/>
        </p:spPr>
        <p:txBody>
          <a:bodyPr wrap="square" rtlCol="0">
            <a:spAutoFit/>
          </a:bodyPr>
          <a:lstStyle/>
          <a:p>
            <a:r>
              <a:rPr lang="en-US" sz="2800" u="sng" dirty="0"/>
              <a:t>Insights leading to the backdoor and </a:t>
            </a:r>
            <a:r>
              <a:rPr lang="en-US" sz="2800" u="sng" dirty="0" err="1"/>
              <a:t>frontdoor</a:t>
            </a:r>
            <a:r>
              <a:rPr lang="en-US" sz="2800" u="sng" dirty="0"/>
              <a:t> adjustments</a:t>
            </a:r>
            <a:endParaRPr lang="en-US" u="sng" dirty="0"/>
          </a:p>
        </p:txBody>
      </p:sp>
      <p:sp>
        <p:nvSpPr>
          <p:cNvPr id="2" name="TextBox 1">
            <a:extLst>
              <a:ext uri="{FF2B5EF4-FFF2-40B4-BE49-F238E27FC236}">
                <a16:creationId xmlns:a16="http://schemas.microsoft.com/office/drawing/2014/main" id="{5DC21C2A-E824-6732-85E9-4516D32AC2FC}"/>
              </a:ext>
            </a:extLst>
          </p:cNvPr>
          <p:cNvSpPr txBox="1"/>
          <p:nvPr/>
        </p:nvSpPr>
        <p:spPr>
          <a:xfrm>
            <a:off x="301214" y="2582533"/>
            <a:ext cx="11692003" cy="3785652"/>
          </a:xfrm>
          <a:prstGeom prst="rect">
            <a:avLst/>
          </a:prstGeom>
          <a:noFill/>
        </p:spPr>
        <p:txBody>
          <a:bodyPr wrap="square" rtlCol="0">
            <a:spAutoFit/>
          </a:bodyPr>
          <a:lstStyle/>
          <a:p>
            <a:pPr marL="342900" indent="-342900">
              <a:buAutoNum type="alphaLcParenBoth"/>
            </a:pPr>
            <a:r>
              <a:rPr lang="en-US" sz="2400" dirty="0"/>
              <a:t>In a chain junction, A B C, controlling for B prevents information about A from getting to C or vice versa.</a:t>
            </a:r>
          </a:p>
          <a:p>
            <a:pPr marL="342900" indent="-342900">
              <a:buAutoNum type="alphaLcParenBoth"/>
            </a:pPr>
            <a:r>
              <a:rPr lang="en-US" sz="2400" dirty="0"/>
              <a:t>Likewise, in a fork or confounding junction, A B C, controlling for B prevents information about A from getting to C or vice versa. </a:t>
            </a:r>
          </a:p>
          <a:p>
            <a:pPr marL="342900" indent="-342900">
              <a:buAutoNum type="alphaLcParenBoth"/>
            </a:pPr>
            <a:r>
              <a:rPr lang="en-US" sz="2400" dirty="0"/>
              <a:t>Finally, in a collider, A B C, exactly the opposite rules hold. The variables A and C start out independent, so that information about A tells you nothing about C. But if you control for B, then information starts flowing through the “pipe,” due to the explain-away effect. </a:t>
            </a:r>
          </a:p>
          <a:p>
            <a:pPr marL="342900" indent="-342900">
              <a:buAutoNum type="alphaLcParenBoth"/>
            </a:pPr>
            <a:r>
              <a:rPr lang="en-US" sz="2400" dirty="0"/>
              <a:t> Controlling for descendants (or proxies) of a variable is like “partially” controlling for the variable itself. Controlling for a descendant of a mediator partly closes the pipe; controlling for a descendant of a collider partly opens the pipe. </a:t>
            </a:r>
          </a:p>
        </p:txBody>
      </p:sp>
    </p:spTree>
    <p:extLst>
      <p:ext uri="{BB962C8B-B14F-4D97-AF65-F5344CB8AC3E}">
        <p14:creationId xmlns:p14="http://schemas.microsoft.com/office/powerpoint/2010/main" val="4203040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14</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pic>
        <p:nvPicPr>
          <p:cNvPr id="2050" name="Picture 2">
            <a:extLst>
              <a:ext uri="{FF2B5EF4-FFF2-40B4-BE49-F238E27FC236}">
                <a16:creationId xmlns:a16="http://schemas.microsoft.com/office/drawing/2014/main" id="{4E1266FA-B3C6-7B54-0AC6-85738AB69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850" y="1383219"/>
            <a:ext cx="10020300" cy="496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822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15</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pic>
        <p:nvPicPr>
          <p:cNvPr id="4098" name="Picture 2">
            <a:extLst>
              <a:ext uri="{FF2B5EF4-FFF2-40B4-BE49-F238E27FC236}">
                <a16:creationId xmlns:a16="http://schemas.microsoft.com/office/drawing/2014/main" id="{EB7A8C61-00C4-BE58-8518-D6BA3DE4E8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550" y="1426081"/>
            <a:ext cx="94869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627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16</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301214" y="299905"/>
            <a:ext cx="12102353" cy="523220"/>
          </a:xfrm>
          <a:prstGeom prst="rect">
            <a:avLst/>
          </a:prstGeom>
          <a:noFill/>
        </p:spPr>
        <p:txBody>
          <a:bodyPr wrap="square" rtlCol="0">
            <a:spAutoFit/>
          </a:bodyPr>
          <a:lstStyle/>
          <a:p>
            <a:r>
              <a:rPr lang="en-US" sz="2800" u="sng" dirty="0"/>
              <a:t>Backdoor criteria – when can we adjust</a:t>
            </a:r>
            <a:endParaRPr lang="en-US" u="sng" dirty="0"/>
          </a:p>
        </p:txBody>
      </p:sp>
      <p:sp>
        <p:nvSpPr>
          <p:cNvPr id="5" name="TextBox 4">
            <a:extLst>
              <a:ext uri="{FF2B5EF4-FFF2-40B4-BE49-F238E27FC236}">
                <a16:creationId xmlns:a16="http://schemas.microsoft.com/office/drawing/2014/main" id="{42F38A5A-9BE1-1838-47FB-2BE222DA36C8}"/>
              </a:ext>
            </a:extLst>
          </p:cNvPr>
          <p:cNvSpPr txBox="1"/>
          <p:nvPr/>
        </p:nvSpPr>
        <p:spPr>
          <a:xfrm>
            <a:off x="293029" y="1756544"/>
            <a:ext cx="11605942" cy="1938992"/>
          </a:xfrm>
          <a:prstGeom prst="rect">
            <a:avLst/>
          </a:prstGeom>
          <a:noFill/>
        </p:spPr>
        <p:txBody>
          <a:bodyPr wrap="square" rtlCol="0">
            <a:spAutoFit/>
          </a:bodyPr>
          <a:lstStyle/>
          <a:p>
            <a:r>
              <a:rPr lang="en-US" sz="2400" dirty="0">
                <a:solidFill>
                  <a:srgbClr val="374151"/>
                </a:solidFill>
                <a:latin typeface="Söhne"/>
              </a:rPr>
              <a:t>A set of W satisfies the backdoor criterion relative to T and Y if the following are met:</a:t>
            </a:r>
          </a:p>
          <a:p>
            <a:pPr marL="457200" indent="-457200">
              <a:buAutoNum type="arabicParenR"/>
            </a:pPr>
            <a:r>
              <a:rPr lang="en-US" sz="2400" b="0" i="0" dirty="0">
                <a:solidFill>
                  <a:srgbClr val="374151"/>
                </a:solidFill>
                <a:effectLst/>
                <a:latin typeface="Söhne"/>
              </a:rPr>
              <a:t>W blocks all backdoor paths from T to Y.</a:t>
            </a:r>
          </a:p>
          <a:p>
            <a:pPr marL="457200" indent="-457200">
              <a:buAutoNum type="arabicParenR"/>
            </a:pPr>
            <a:r>
              <a:rPr lang="en-US" sz="2400" dirty="0">
                <a:solidFill>
                  <a:srgbClr val="374151"/>
                </a:solidFill>
                <a:latin typeface="Söhne"/>
              </a:rPr>
              <a:t>W does not contain any descendants of T.</a:t>
            </a:r>
          </a:p>
          <a:p>
            <a:r>
              <a:rPr lang="en-US" sz="2400" dirty="0">
                <a:solidFill>
                  <a:srgbClr val="374151"/>
                </a:solidFill>
                <a:latin typeface="Söhne"/>
              </a:rPr>
              <a:t>Given the modularity assumption and that W satisfies the backdoor criterion, we can identify the causal effect of T on Y:</a:t>
            </a:r>
            <a:endParaRPr lang="en-US" sz="2400" b="0" i="0" dirty="0">
              <a:solidFill>
                <a:srgbClr val="374151"/>
              </a:solidFill>
              <a:effectLst/>
              <a:latin typeface="Söhne"/>
            </a:endParaRPr>
          </a:p>
        </p:txBody>
      </p:sp>
      <p:pic>
        <p:nvPicPr>
          <p:cNvPr id="13" name="Picture 12">
            <a:extLst>
              <a:ext uri="{FF2B5EF4-FFF2-40B4-BE49-F238E27FC236}">
                <a16:creationId xmlns:a16="http://schemas.microsoft.com/office/drawing/2014/main" id="{A9E3DB15-43E1-C4E0-6DC6-D30EF65CA78F}"/>
              </a:ext>
            </a:extLst>
          </p:cNvPr>
          <p:cNvPicPr>
            <a:picLocks noChangeAspect="1"/>
          </p:cNvPicPr>
          <p:nvPr/>
        </p:nvPicPr>
        <p:blipFill>
          <a:blip r:embed="rId3"/>
          <a:stretch>
            <a:fillRect/>
          </a:stretch>
        </p:blipFill>
        <p:spPr>
          <a:xfrm>
            <a:off x="2522435" y="4628955"/>
            <a:ext cx="6105198" cy="818450"/>
          </a:xfrm>
          <a:prstGeom prst="rect">
            <a:avLst/>
          </a:prstGeom>
        </p:spPr>
      </p:pic>
    </p:spTree>
    <p:extLst>
      <p:ext uri="{BB962C8B-B14F-4D97-AF65-F5344CB8AC3E}">
        <p14:creationId xmlns:p14="http://schemas.microsoft.com/office/powerpoint/2010/main" val="2725857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17</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301214" y="299905"/>
            <a:ext cx="12102353" cy="523220"/>
          </a:xfrm>
          <a:prstGeom prst="rect">
            <a:avLst/>
          </a:prstGeom>
          <a:noFill/>
        </p:spPr>
        <p:txBody>
          <a:bodyPr wrap="square" rtlCol="0">
            <a:spAutoFit/>
          </a:bodyPr>
          <a:lstStyle/>
          <a:p>
            <a:r>
              <a:rPr lang="en-US" sz="2800" u="sng" dirty="0"/>
              <a:t>Front door adjustment</a:t>
            </a:r>
            <a:endParaRPr lang="en-US" u="sng" dirty="0"/>
          </a:p>
        </p:txBody>
      </p:sp>
      <p:pic>
        <p:nvPicPr>
          <p:cNvPr id="6146" name="Picture 2">
            <a:extLst>
              <a:ext uri="{FF2B5EF4-FFF2-40B4-BE49-F238E27FC236}">
                <a16:creationId xmlns:a16="http://schemas.microsoft.com/office/drawing/2014/main" id="{3064B0D9-9362-9F88-C7F4-30C9E8442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14" y="1363827"/>
            <a:ext cx="7033372" cy="335296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1C4FC9F-1250-6847-4E81-45F659D5986C}"/>
                  </a:ext>
                </a:extLst>
              </p:cNvPr>
              <p:cNvSpPr txBox="1"/>
              <p:nvPr/>
            </p:nvSpPr>
            <p:spPr>
              <a:xfrm>
                <a:off x="424925" y="4803110"/>
                <a:ext cx="8208086" cy="1827295"/>
              </a:xfrm>
              <a:prstGeom prst="rect">
                <a:avLst/>
              </a:prstGeom>
              <a:noFill/>
            </p:spPr>
            <p:txBody>
              <a:bodyPr wrap="square" rtlCol="0">
                <a:spAutoFit/>
              </a:bodyPr>
              <a:lstStyle/>
              <a:p>
                <a14:m>
                  <m:oMath xmlns:m="http://schemas.openxmlformats.org/officeDocument/2006/math">
                    <m:limUpp>
                      <m:limUppPr>
                        <m:ctrlPr>
                          <a:rPr lang="en-US" sz="2400" b="0" i="1" smtClean="0">
                            <a:latin typeface="Cambria Math" panose="02040503050406030204" pitchFamily="18" charset="0"/>
                          </a:rPr>
                        </m:ctrlPr>
                      </m:limUppPr>
                      <m:e>
                        <m:groupChr>
                          <m:groupChrPr>
                            <m:chr m:val="⏞"/>
                            <m:pos m:val="top"/>
                            <m:vertJc m:val="bot"/>
                            <m:ctrlPr>
                              <a:rPr lang="en-US" sz="2400" b="0" i="1" smtClean="0">
                                <a:latin typeface="Cambria Math" panose="02040503050406030204" pitchFamily="18" charset="0"/>
                              </a:rPr>
                            </m:ctrlPr>
                          </m:groupChr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𝑑𝑜</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e>
                            </m:d>
                          </m:e>
                        </m:groupChr>
                      </m:e>
                      <m:lim>
                        <m:r>
                          <a:rPr lang="en-US" sz="2400" b="0" i="1" smtClean="0">
                            <a:latin typeface="Cambria Math" panose="02040503050406030204" pitchFamily="18" charset="0"/>
                          </a:rPr>
                          <m:t>𝐺𝑜𝑎𝑙</m:t>
                        </m:r>
                      </m:lim>
                    </m:limUpp>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𝑚</m:t>
                        </m:r>
                      </m:sub>
                      <m:sup/>
                      <m:e>
                        <m:limLow>
                          <m:limLowPr>
                            <m:ctrlPr>
                              <a:rPr lang="en-US" sz="2400" b="0" i="1" smtClean="0">
                                <a:latin typeface="Cambria Math" panose="02040503050406030204" pitchFamily="18" charset="0"/>
                              </a:rPr>
                            </m:ctrlPr>
                          </m:limLowPr>
                          <m:e>
                            <m:groupChr>
                              <m:groupChrPr>
                                <m:chr m:val="⏟"/>
                                <m:ctrlPr>
                                  <a:rPr lang="en-US" sz="2400" b="0" i="1" smtClean="0">
                                    <a:latin typeface="Cambria Math" panose="02040503050406030204" pitchFamily="18" charset="0"/>
                                  </a:rPr>
                                </m:ctrlPr>
                              </m:groupChrPr>
                              <m:e>
                                <m:d>
                                  <m:dPr>
                                    <m:begChr m:val="{"/>
                                    <m:endChr m:val="}"/>
                                    <m:ctrlPr>
                                      <a:rPr lang="en-US" sz="2400" b="0" i="1" smtClean="0">
                                        <a:latin typeface="Cambria Math" panose="02040503050406030204" pitchFamily="18" charset="0"/>
                                      </a:rPr>
                                    </m:ctrlPr>
                                  </m:dPr>
                                  <m:e>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𝑚</m:t>
                                        </m:r>
                                      </m:e>
                                      <m:e>
                                        <m:r>
                                          <a:rPr lang="en-US" sz="2400" i="1">
                                            <a:latin typeface="Cambria Math" panose="02040503050406030204" pitchFamily="18" charset="0"/>
                                          </a:rPr>
                                          <m:t>𝑑𝑜</m:t>
                                        </m:r>
                                        <m:d>
                                          <m:dPr>
                                            <m:ctrlPr>
                                              <a:rPr lang="en-US" sz="2400" i="1">
                                                <a:latin typeface="Cambria Math" panose="02040503050406030204" pitchFamily="18" charset="0"/>
                                              </a:rPr>
                                            </m:ctrlPr>
                                          </m:dPr>
                                          <m:e>
                                            <m:r>
                                              <a:rPr lang="en-US" sz="2400" i="1">
                                                <a:latin typeface="Cambria Math" panose="02040503050406030204" pitchFamily="18" charset="0"/>
                                              </a:rPr>
                                              <m:t>𝑡</m:t>
                                            </m:r>
                                          </m:e>
                                        </m:d>
                                      </m:e>
                                    </m:d>
                                  </m:e>
                                </m:d>
                              </m:e>
                            </m:groupChr>
                          </m:e>
                          <m:lim>
                            <m:r>
                              <a:rPr lang="en-US" sz="2400" b="0" i="1" smtClean="0">
                                <a:latin typeface="Cambria Math" panose="02040503050406030204" pitchFamily="18" charset="0"/>
                              </a:rPr>
                              <m:t>𝑆𝑡𝑒𝑝</m:t>
                            </m:r>
                            <m:r>
                              <a:rPr lang="en-US" sz="2400" b="0" i="1" smtClean="0">
                                <a:latin typeface="Cambria Math" panose="02040503050406030204" pitchFamily="18" charset="0"/>
                              </a:rPr>
                              <m:t> </m:t>
                            </m:r>
                            <m:r>
                              <a:rPr lang="en-US" sz="2400" b="0" i="1" smtClean="0">
                                <a:latin typeface="Cambria Math" panose="02040503050406030204" pitchFamily="18" charset="0"/>
                              </a:rPr>
                              <m:t>1</m:t>
                            </m:r>
                          </m:lim>
                        </m:limLow>
                        <m:limLow>
                          <m:limLowPr>
                            <m:ctrlPr>
                              <a:rPr lang="en-US" sz="2400" b="0" i="1" smtClean="0">
                                <a:latin typeface="Cambria Math" panose="02040503050406030204" pitchFamily="18" charset="0"/>
                              </a:rPr>
                            </m:ctrlPr>
                          </m:limLowPr>
                          <m:e>
                            <m:groupChr>
                              <m:groupChrPr>
                                <m:chr m:val="⏟"/>
                                <m:ctrlPr>
                                  <a:rPr lang="en-US" sz="2400" b="0" i="1" smtClean="0">
                                    <a:latin typeface="Cambria Math" panose="02040503050406030204" pitchFamily="18" charset="0"/>
                                  </a:rPr>
                                </m:ctrlPr>
                              </m:groupChrPr>
                              <m:e>
                                <m:d>
                                  <m:dPr>
                                    <m:begChr m:val="{"/>
                                    <m:endChr m:val="}"/>
                                    <m:ctrlPr>
                                      <a:rPr lang="en-US" sz="2400" b="0" i="1" smtClean="0">
                                        <a:latin typeface="Cambria Math" panose="02040503050406030204" pitchFamily="18" charset="0"/>
                                      </a:rPr>
                                    </m:ctrlPr>
                                  </m:dPr>
                                  <m:e>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𝑦</m:t>
                                        </m:r>
                                      </m:e>
                                      <m:e>
                                        <m:r>
                                          <a:rPr lang="en-US" sz="2400" i="1">
                                            <a:latin typeface="Cambria Math" panose="02040503050406030204" pitchFamily="18" charset="0"/>
                                          </a:rPr>
                                          <m:t>𝑑𝑜</m:t>
                                        </m:r>
                                        <m:d>
                                          <m:dPr>
                                            <m:ctrlPr>
                                              <a:rPr lang="en-US" sz="2400" i="1">
                                                <a:latin typeface="Cambria Math" panose="02040503050406030204" pitchFamily="18" charset="0"/>
                                              </a:rPr>
                                            </m:ctrlPr>
                                          </m:dPr>
                                          <m:e>
                                            <m:r>
                                              <a:rPr lang="en-US" sz="2400" i="1">
                                                <a:latin typeface="Cambria Math" panose="02040503050406030204" pitchFamily="18" charset="0"/>
                                              </a:rPr>
                                              <m:t>𝑚</m:t>
                                            </m:r>
                                          </m:e>
                                        </m:d>
                                      </m:e>
                                    </m:d>
                                  </m:e>
                                </m:d>
                              </m:e>
                            </m:groupChr>
                          </m:e>
                          <m:lim>
                            <m:r>
                              <a:rPr lang="en-US" sz="2400" b="0" i="1" smtClean="0">
                                <a:latin typeface="Cambria Math" panose="02040503050406030204" pitchFamily="18" charset="0"/>
                              </a:rPr>
                              <m:t>𝑆𝑡𝑒𝑝</m:t>
                            </m:r>
                            <m:r>
                              <a:rPr lang="en-US" sz="2400" b="0" i="1" smtClean="0">
                                <a:latin typeface="Cambria Math" panose="02040503050406030204" pitchFamily="18" charset="0"/>
                              </a:rPr>
                              <m:t> </m:t>
                            </m:r>
                            <m:r>
                              <a:rPr lang="en-US" sz="2400" b="0" i="1" smtClean="0">
                                <a:latin typeface="Cambria Math" panose="02040503050406030204" pitchFamily="18" charset="0"/>
                              </a:rPr>
                              <m:t>2</m:t>
                            </m:r>
                          </m:lim>
                        </m:limLow>
                      </m:e>
                    </m:nary>
                    <m:r>
                      <a:rPr lang="en-US" sz="2400" b="0" i="1" smtClean="0">
                        <a:latin typeface="Cambria Math" panose="02040503050406030204" pitchFamily="18" charset="0"/>
                      </a:rPr>
                      <m:t>=</m:t>
                    </m:r>
                  </m:oMath>
                </a14:m>
                <a:r>
                  <a:rPr lang="en-US" sz="2400" dirty="0"/>
                  <a:t> </a:t>
                </a:r>
                <a14:m>
                  <m:oMath xmlns:m="http://schemas.openxmlformats.org/officeDocument/2006/math">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𝑚</m:t>
                        </m:r>
                      </m:sub>
                      <m:sup/>
                      <m:e>
                        <m:limLow>
                          <m:limLowPr>
                            <m:ctrlPr>
                              <a:rPr lang="en-US" sz="2400" i="1">
                                <a:latin typeface="Cambria Math" panose="02040503050406030204" pitchFamily="18" charset="0"/>
                              </a:rPr>
                            </m:ctrlPr>
                          </m:limLowPr>
                          <m:e>
                            <m:groupChr>
                              <m:groupChrPr>
                                <m:chr m:val="⏟"/>
                                <m:ctrlPr>
                                  <a:rPr lang="en-US" sz="2400" i="1">
                                    <a:latin typeface="Cambria Math" panose="02040503050406030204" pitchFamily="18" charset="0"/>
                                  </a:rPr>
                                </m:ctrlPr>
                              </m:groupChr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e>
                                </m:d>
                              </m:e>
                            </m:groupChr>
                          </m:e>
                          <m:lim>
                            <m:r>
                              <a:rPr lang="en-US" sz="2400" b="0" i="1" smtClean="0">
                                <a:latin typeface="Cambria Math" panose="02040503050406030204" pitchFamily="18" charset="0"/>
                              </a:rPr>
                              <m:t>𝑁𝑜</m:t>
                            </m:r>
                            <m:r>
                              <a:rPr lang="en-US" sz="2400" b="0" i="1" smtClean="0">
                                <a:latin typeface="Cambria Math" panose="02040503050406030204" pitchFamily="18" charset="0"/>
                              </a:rPr>
                              <m:t> </m:t>
                            </m:r>
                            <m:r>
                              <a:rPr lang="en-US" sz="2400" b="0" i="1" smtClean="0">
                                <a:latin typeface="Cambria Math" panose="02040503050406030204" pitchFamily="18" charset="0"/>
                              </a:rPr>
                              <m:t>𝑏𝑎𝑐𝑘𝑑𝑜𝑜𝑟</m:t>
                            </m:r>
                          </m:lim>
                        </m:limLow>
                        <m:limLow>
                          <m:limLowPr>
                            <m:ctrlPr>
                              <a:rPr lang="en-US" sz="2400" i="1">
                                <a:latin typeface="Cambria Math" panose="02040503050406030204" pitchFamily="18" charset="0"/>
                              </a:rPr>
                            </m:ctrlPr>
                          </m:limLowPr>
                          <m:e>
                            <m:groupChr>
                              <m:groupChrPr>
                                <m:chr m:val="⏟"/>
                                <m:ctrlPr>
                                  <a:rPr lang="en-US" sz="2400" i="1">
                                    <a:latin typeface="Cambria Math" panose="02040503050406030204" pitchFamily="18" charset="0"/>
                                  </a:rPr>
                                </m:ctrlPr>
                              </m:groupChr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𝑦</m:t>
                                        </m:r>
                                      </m:e>
                                      <m:e>
                                        <m:r>
                                          <a:rPr lang="en-US" sz="2400" b="0" i="1" smtClean="0">
                                            <a:latin typeface="Cambria Math" panose="02040503050406030204" pitchFamily="18" charset="0"/>
                                          </a:rPr>
                                          <m:t>𝑚</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𝑡</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𝑃</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𝑡</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e>
                                </m:d>
                              </m:e>
                            </m:groupChr>
                          </m:e>
                          <m:lim>
                            <m:r>
                              <a:rPr lang="en-US" sz="2400" b="0" i="1" smtClean="0">
                                <a:latin typeface="Cambria Math" panose="02040503050406030204" pitchFamily="18" charset="0"/>
                              </a:rPr>
                              <m:t>𝐵𝑎𝑐𝑘𝑑𝑜𝑜𝑟</m:t>
                            </m:r>
                          </m:lim>
                        </m:limLow>
                      </m:e>
                    </m:nary>
                  </m:oMath>
                </a14:m>
                <a:endParaRPr lang="en-US" sz="2400" dirty="0"/>
              </a:p>
            </p:txBody>
          </p:sp>
        </mc:Choice>
        <mc:Fallback xmlns="">
          <p:sp>
            <p:nvSpPr>
              <p:cNvPr id="6" name="TextBox 5">
                <a:extLst>
                  <a:ext uri="{FF2B5EF4-FFF2-40B4-BE49-F238E27FC236}">
                    <a16:creationId xmlns:a16="http://schemas.microsoft.com/office/drawing/2014/main" id="{91C4FC9F-1250-6847-4E81-45F659D5986C}"/>
                  </a:ext>
                </a:extLst>
              </p:cNvPr>
              <p:cNvSpPr txBox="1">
                <a:spLocks noRot="1" noChangeAspect="1" noMove="1" noResize="1" noEditPoints="1" noAdjustHandles="1" noChangeArrowheads="1" noChangeShapeType="1" noTextEdit="1"/>
              </p:cNvSpPr>
              <p:nvPr/>
            </p:nvSpPr>
            <p:spPr>
              <a:xfrm>
                <a:off x="424925" y="4803110"/>
                <a:ext cx="8208086" cy="1827295"/>
              </a:xfrm>
              <a:prstGeom prst="rect">
                <a:avLst/>
              </a:prstGeom>
              <a:blipFill>
                <a:blip r:embed="rId4"/>
                <a:stretch>
                  <a:fillRect l="-5795" b="-30667"/>
                </a:stretch>
              </a:blipFill>
            </p:spPr>
            <p:txBody>
              <a:bodyPr/>
              <a:lstStyle/>
              <a:p>
                <a:r>
                  <a:rPr lang="en-US">
                    <a:noFill/>
                  </a:rPr>
                  <a:t> </a:t>
                </a:r>
              </a:p>
            </p:txBody>
          </p:sp>
        </mc:Fallback>
      </mc:AlternateContent>
    </p:spTree>
    <p:extLst>
      <p:ext uri="{BB962C8B-B14F-4D97-AF65-F5344CB8AC3E}">
        <p14:creationId xmlns:p14="http://schemas.microsoft.com/office/powerpoint/2010/main" val="1485698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18</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301214" y="299905"/>
            <a:ext cx="12102353" cy="523220"/>
          </a:xfrm>
          <a:prstGeom prst="rect">
            <a:avLst/>
          </a:prstGeom>
          <a:noFill/>
        </p:spPr>
        <p:txBody>
          <a:bodyPr wrap="square" rtlCol="0">
            <a:spAutoFit/>
          </a:bodyPr>
          <a:lstStyle/>
          <a:p>
            <a:r>
              <a:rPr lang="en-US" sz="2800" u="sng" dirty="0"/>
              <a:t>Front door adjustment – when can we adjust</a:t>
            </a:r>
            <a:endParaRPr lang="en-US" u="sng"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DC21C2A-E824-6732-85E9-4516D32AC2FC}"/>
                  </a:ext>
                </a:extLst>
              </p:cNvPr>
              <p:cNvSpPr txBox="1"/>
              <p:nvPr/>
            </p:nvSpPr>
            <p:spPr>
              <a:xfrm>
                <a:off x="301214" y="1626453"/>
                <a:ext cx="11692003" cy="3949671"/>
              </a:xfrm>
              <a:prstGeom prst="rect">
                <a:avLst/>
              </a:prstGeom>
              <a:noFill/>
            </p:spPr>
            <p:txBody>
              <a:bodyPr wrap="square" rtlCol="0">
                <a:spAutoFit/>
              </a:bodyPr>
              <a:lstStyle/>
              <a:p>
                <a:r>
                  <a:rPr lang="en-US" sz="2400" b="0" i="0" dirty="0">
                    <a:solidFill>
                      <a:srgbClr val="374151"/>
                    </a:solidFill>
                    <a:effectLst/>
                    <a:latin typeface="Söhne"/>
                  </a:rPr>
                  <a:t>A set of variables M satisfies the </a:t>
                </a:r>
                <a:r>
                  <a:rPr lang="en-US" sz="2400" b="0" i="0" dirty="0" err="1">
                    <a:solidFill>
                      <a:srgbClr val="374151"/>
                    </a:solidFill>
                    <a:effectLst/>
                    <a:latin typeface="Söhne"/>
                  </a:rPr>
                  <a:t>frontdoor</a:t>
                </a:r>
                <a:r>
                  <a:rPr lang="en-US" sz="2400" b="0" i="0" dirty="0">
                    <a:solidFill>
                      <a:srgbClr val="374151"/>
                    </a:solidFill>
                    <a:effectLst/>
                    <a:latin typeface="Söhne"/>
                  </a:rPr>
                  <a:t> criterion relative to T and Y if th</a:t>
                </a:r>
                <a:r>
                  <a:rPr lang="en-US" sz="2400" dirty="0">
                    <a:solidFill>
                      <a:srgbClr val="374151"/>
                    </a:solidFill>
                    <a:latin typeface="Söhne"/>
                  </a:rPr>
                  <a:t>e following are true:</a:t>
                </a:r>
              </a:p>
              <a:p>
                <a:pPr marL="457200" indent="-457200">
                  <a:buAutoNum type="arabicParenR"/>
                </a:pPr>
                <a:r>
                  <a:rPr lang="en-US" sz="2400" b="0" i="0" dirty="0">
                    <a:solidFill>
                      <a:srgbClr val="374151"/>
                    </a:solidFill>
                    <a:effectLst/>
                    <a:latin typeface="Söhne"/>
                  </a:rPr>
                  <a:t>M completely mediates the effect of T on Y (all casual paths from T to Y goes through M)</a:t>
                </a:r>
              </a:p>
              <a:p>
                <a:pPr marL="457200" indent="-457200">
                  <a:buAutoNum type="arabicParenR"/>
                </a:pPr>
                <a:r>
                  <a:rPr lang="en-US" sz="2400" dirty="0">
                    <a:solidFill>
                      <a:srgbClr val="374151"/>
                    </a:solidFill>
                    <a:latin typeface="Söhne"/>
                  </a:rPr>
                  <a:t>There is no unblocked backdoor path from T to M. </a:t>
                </a:r>
              </a:p>
              <a:p>
                <a:pPr marL="457200" indent="-457200">
                  <a:buAutoNum type="arabicParenR"/>
                </a:pPr>
                <a:r>
                  <a:rPr lang="en-US" sz="2400" b="0" i="0" dirty="0">
                    <a:solidFill>
                      <a:srgbClr val="374151"/>
                    </a:solidFill>
                    <a:effectLst/>
                    <a:latin typeface="Söhne"/>
                  </a:rPr>
                  <a:t>All backdoor paths form M to Y are blocked by T.</a:t>
                </a:r>
              </a:p>
              <a:p>
                <a:endParaRPr lang="en-US" sz="2400" dirty="0">
                  <a:solidFill>
                    <a:srgbClr val="374151"/>
                  </a:solidFill>
                  <a:latin typeface="Söhne"/>
                </a:endParaRPr>
              </a:p>
              <a:p>
                <a:r>
                  <a:rPr lang="en-US" sz="2400" dirty="0">
                    <a:solidFill>
                      <a:srgbClr val="374151"/>
                    </a:solidFill>
                    <a:latin typeface="Söhne"/>
                  </a:rPr>
                  <a:t>If (Y,M,Y) satisfies the </a:t>
                </a:r>
                <a:r>
                  <a:rPr lang="en-US" sz="2400" dirty="0" err="1">
                    <a:solidFill>
                      <a:srgbClr val="374151"/>
                    </a:solidFill>
                    <a:latin typeface="Söhne"/>
                  </a:rPr>
                  <a:t>frontdoor</a:t>
                </a:r>
                <a:r>
                  <a:rPr lang="en-US" sz="2400" dirty="0">
                    <a:solidFill>
                      <a:srgbClr val="374151"/>
                    </a:solidFill>
                    <a:latin typeface="Söhne"/>
                  </a:rPr>
                  <a:t> criterion, and we have positivity, then:</a:t>
                </a:r>
              </a:p>
              <a:p>
                <a:endParaRPr lang="en-US" sz="2400" dirty="0">
                  <a:solidFill>
                    <a:srgbClr val="374151"/>
                  </a:solidFill>
                  <a:latin typeface="Söhne"/>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𝑑𝑜</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e>
                      </m:d>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𝑚</m:t>
                          </m:r>
                        </m:sub>
                        <m:sup/>
                        <m:e>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𝑡</m:t>
                              </m:r>
                            </m:sub>
                            <m:sup/>
                            <m:e>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𝑚</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𝑡</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𝑃</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𝑡</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e>
                          </m:nary>
                        </m:e>
                      </m:nary>
                    </m:oMath>
                  </m:oMathPara>
                </a14:m>
                <a:endParaRPr lang="en-US" sz="2400" dirty="0"/>
              </a:p>
            </p:txBody>
          </p:sp>
        </mc:Choice>
        <mc:Fallback xmlns="">
          <p:sp>
            <p:nvSpPr>
              <p:cNvPr id="2" name="TextBox 1">
                <a:extLst>
                  <a:ext uri="{FF2B5EF4-FFF2-40B4-BE49-F238E27FC236}">
                    <a16:creationId xmlns:a16="http://schemas.microsoft.com/office/drawing/2014/main" id="{5DC21C2A-E824-6732-85E9-4516D32AC2FC}"/>
                  </a:ext>
                </a:extLst>
              </p:cNvPr>
              <p:cNvSpPr txBox="1">
                <a:spLocks noRot="1" noChangeAspect="1" noMove="1" noResize="1" noEditPoints="1" noAdjustHandles="1" noChangeArrowheads="1" noChangeShapeType="1" noTextEdit="1"/>
              </p:cNvSpPr>
              <p:nvPr/>
            </p:nvSpPr>
            <p:spPr>
              <a:xfrm>
                <a:off x="301214" y="1626453"/>
                <a:ext cx="11692003" cy="3949671"/>
              </a:xfrm>
              <a:prstGeom prst="rect">
                <a:avLst/>
              </a:prstGeom>
              <a:blipFill>
                <a:blip r:embed="rId3"/>
                <a:stretch>
                  <a:fillRect l="-834" t="-1235"/>
                </a:stretch>
              </a:blipFill>
            </p:spPr>
            <p:txBody>
              <a:bodyPr/>
              <a:lstStyle/>
              <a:p>
                <a:r>
                  <a:rPr lang="en-US">
                    <a:noFill/>
                  </a:rPr>
                  <a:t> </a:t>
                </a:r>
              </a:p>
            </p:txBody>
          </p:sp>
        </mc:Fallback>
      </mc:AlternateContent>
    </p:spTree>
    <p:extLst>
      <p:ext uri="{BB962C8B-B14F-4D97-AF65-F5344CB8AC3E}">
        <p14:creationId xmlns:p14="http://schemas.microsoft.com/office/powerpoint/2010/main" val="817433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19</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89647" y="2905780"/>
            <a:ext cx="12102353" cy="523220"/>
          </a:xfrm>
          <a:prstGeom prst="rect">
            <a:avLst/>
          </a:prstGeom>
          <a:noFill/>
        </p:spPr>
        <p:txBody>
          <a:bodyPr wrap="square" rtlCol="0">
            <a:spAutoFit/>
          </a:bodyPr>
          <a:lstStyle/>
          <a:p>
            <a:r>
              <a:rPr lang="en-US" sz="2800" u="sng" dirty="0"/>
              <a:t>But if we have a DAG that doesn’t satisfy the backdoor and front door criteria?</a:t>
            </a:r>
            <a:endParaRPr lang="en-US" u="sng" dirty="0"/>
          </a:p>
        </p:txBody>
      </p:sp>
    </p:spTree>
    <p:extLst>
      <p:ext uri="{BB962C8B-B14F-4D97-AF65-F5344CB8AC3E}">
        <p14:creationId xmlns:p14="http://schemas.microsoft.com/office/powerpoint/2010/main" val="3015412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eople working on ideas">
            <a:extLst>
              <a:ext uri="{FF2B5EF4-FFF2-40B4-BE49-F238E27FC236}">
                <a16:creationId xmlns:a16="http://schemas.microsoft.com/office/drawing/2014/main" id="{204EBEAA-F071-2B59-18C1-E6C1D18E9AD5}"/>
              </a:ext>
            </a:extLst>
          </p:cNvPr>
          <p:cNvPicPr>
            <a:picLocks noChangeAspect="1"/>
          </p:cNvPicPr>
          <p:nvPr/>
        </p:nvPicPr>
        <p:blipFill rotWithShape="1">
          <a:blip r:embed="rId2"/>
          <a:srcRect l="16903" r="24876" b="2"/>
          <a:stretch/>
        </p:blipFill>
        <p:spPr>
          <a:xfrm>
            <a:off x="20" y="10"/>
            <a:ext cx="6095980" cy="6857990"/>
          </a:xfrm>
          <a:prstGeom prst="parallelogram">
            <a:avLst/>
          </a:prstGeom>
          <a:noFill/>
          <a:effectLst/>
        </p:spPr>
      </p:pic>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a:xfrm>
            <a:off x="7068819" y="642927"/>
            <a:ext cx="4846320" cy="1435947"/>
          </a:xfrm>
        </p:spPr>
        <p:txBody>
          <a:bodyPr anchor="t">
            <a:normAutofit/>
          </a:bodyPr>
          <a:lstStyle/>
          <a:p>
            <a:r>
              <a:rPr lang="en-US" dirty="0"/>
              <a:t>Agenda</a:t>
            </a:r>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a:t>
            </a:fld>
            <a:endParaRPr lang="en-US"/>
          </a:p>
        </p:txBody>
      </p:sp>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7068820" y="2078875"/>
            <a:ext cx="4114800" cy="3798888"/>
          </a:xfrm>
        </p:spPr>
        <p:txBody>
          <a:bodyPr>
            <a:normAutofit/>
          </a:bodyPr>
          <a:lstStyle/>
          <a:p>
            <a:r>
              <a:rPr lang="en-US" dirty="0"/>
              <a:t>MOTIVATION</a:t>
            </a:r>
          </a:p>
          <a:p>
            <a:r>
              <a:rPr lang="en-US" dirty="0"/>
              <a:t>THE PROBLEM</a:t>
            </a:r>
          </a:p>
          <a:p>
            <a:r>
              <a:rPr lang="en-US" dirty="0"/>
              <a:t>A SOLUTION</a:t>
            </a:r>
          </a:p>
          <a:p>
            <a:r>
              <a:rPr lang="en-US" dirty="0"/>
              <a:t>WHAT CAN WE DO WITH IT</a:t>
            </a:r>
          </a:p>
          <a:p>
            <a:r>
              <a:rPr lang="en-US" dirty="0"/>
              <a:t>EXAMPLE WITH NEUROSCIENCE</a:t>
            </a:r>
          </a:p>
          <a:p>
            <a:r>
              <a:rPr lang="en-US" dirty="0"/>
              <a:t>DISCUSSION</a:t>
            </a:r>
          </a:p>
          <a:p>
            <a:endParaRPr lang="en-US" dirty="0"/>
          </a:p>
        </p:txBody>
      </p:sp>
    </p:spTree>
    <p:extLst>
      <p:ext uri="{BB962C8B-B14F-4D97-AF65-F5344CB8AC3E}">
        <p14:creationId xmlns:p14="http://schemas.microsoft.com/office/powerpoint/2010/main" val="164909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20</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89647" y="505004"/>
            <a:ext cx="12102353" cy="523220"/>
          </a:xfrm>
          <a:prstGeom prst="rect">
            <a:avLst/>
          </a:prstGeom>
          <a:noFill/>
        </p:spPr>
        <p:txBody>
          <a:bodyPr wrap="square" rtlCol="0">
            <a:spAutoFit/>
          </a:bodyPr>
          <a:lstStyle/>
          <a:p>
            <a:r>
              <a:rPr lang="en-US" sz="2800" u="sng" dirty="0"/>
              <a:t>Pearl’s </a:t>
            </a:r>
            <a:r>
              <a:rPr lang="en-US" sz="2800" i="1" u="sng" dirty="0"/>
              <a:t>do</a:t>
            </a:r>
            <a:r>
              <a:rPr lang="en-US" sz="2800" u="sng" dirty="0"/>
              <a:t>-calculus</a:t>
            </a:r>
            <a:endParaRPr lang="en-US" u="sng" dirty="0"/>
          </a:p>
        </p:txBody>
      </p:sp>
      <p:sp>
        <p:nvSpPr>
          <p:cNvPr id="6" name="TextBox 5">
            <a:extLst>
              <a:ext uri="{FF2B5EF4-FFF2-40B4-BE49-F238E27FC236}">
                <a16:creationId xmlns:a16="http://schemas.microsoft.com/office/drawing/2014/main" id="{04F5CC44-35E2-E970-92DF-B80F17657814}"/>
              </a:ext>
            </a:extLst>
          </p:cNvPr>
          <p:cNvSpPr txBox="1"/>
          <p:nvPr/>
        </p:nvSpPr>
        <p:spPr>
          <a:xfrm>
            <a:off x="89647" y="1075994"/>
            <a:ext cx="6185648" cy="369332"/>
          </a:xfrm>
          <a:prstGeom prst="rect">
            <a:avLst/>
          </a:prstGeom>
          <a:noFill/>
        </p:spPr>
        <p:txBody>
          <a:bodyPr wrap="square" rtlCol="0">
            <a:spAutoFit/>
          </a:bodyPr>
          <a:lstStyle/>
          <a:p>
            <a:r>
              <a:rPr lang="en-US" dirty="0"/>
              <a:t>Allow us to identify any causal quantity that is identifiable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5F6C84-A668-3C0C-9EEA-74FEAE11F024}"/>
                  </a:ext>
                </a:extLst>
              </p:cNvPr>
              <p:cNvSpPr txBox="1"/>
              <p:nvPr/>
            </p:nvSpPr>
            <p:spPr>
              <a:xfrm>
                <a:off x="279699" y="1796527"/>
                <a:ext cx="11632602" cy="4286430"/>
              </a:xfrm>
              <a:prstGeom prst="rect">
                <a:avLst/>
              </a:prstGeom>
              <a:noFill/>
            </p:spPr>
            <p:txBody>
              <a:bodyPr wrap="square" rtlCol="0">
                <a:spAutoFit/>
              </a:bodyPr>
              <a:lstStyle/>
              <a:p>
                <a:r>
                  <a:rPr lang="en-US" u="sng" dirty="0"/>
                  <a:t>Rule 1:</a:t>
                </a:r>
              </a:p>
              <a:p>
                <a:r>
                  <a:rPr lang="en-US" dirty="0"/>
                  <a:t>When we observe a variable Z that is irrelevant to Y (possibly conditional on other variables W), then the probability distribution of Y will not change:</a:t>
                </a:r>
              </a:p>
              <a:p>
                <a14:m>
                  <m:oMath xmlns:m="http://schemas.openxmlformats.org/officeDocument/2006/math">
                    <m:r>
                      <m:rPr>
                        <m:nor/>
                      </m:rPr>
                      <a:rPr lang="pl-PL"/>
                      <m:t>P</m:t>
                    </m:r>
                    <m:r>
                      <m:rPr>
                        <m:nor/>
                      </m:rPr>
                      <a:rPr lang="pl-PL"/>
                      <m:t>(</m:t>
                    </m:r>
                    <m:r>
                      <m:rPr>
                        <m:nor/>
                      </m:rPr>
                      <a:rPr lang="pl-PL"/>
                      <m:t>Y</m:t>
                    </m:r>
                    <m:r>
                      <m:rPr>
                        <m:nor/>
                      </m:rPr>
                      <a:rPr lang="pl-PL"/>
                      <m:t> | </m:t>
                    </m:r>
                    <m:r>
                      <m:rPr>
                        <m:nor/>
                      </m:rPr>
                      <a:rPr lang="pl-PL"/>
                      <m:t>do</m:t>
                    </m:r>
                    <m:r>
                      <m:rPr>
                        <m:nor/>
                      </m:rPr>
                      <a:rPr lang="pl-PL"/>
                      <m:t>(</m:t>
                    </m:r>
                    <m:r>
                      <m:rPr>
                        <m:nor/>
                      </m:rPr>
                      <a:rPr lang="en-US" b="0" i="0" smtClean="0"/>
                      <m:t>t</m:t>
                    </m:r>
                    <m:r>
                      <m:rPr>
                        <m:nor/>
                      </m:rPr>
                      <a:rPr lang="pl-PL"/>
                      <m:t>), </m:t>
                    </m:r>
                    <m:r>
                      <m:rPr>
                        <m:nor/>
                      </m:rPr>
                      <a:rPr lang="pl-PL"/>
                      <m:t>Z</m:t>
                    </m:r>
                    <m:r>
                      <m:rPr>
                        <m:nor/>
                      </m:rPr>
                      <a:rPr lang="pl-PL"/>
                      <m:t>, </m:t>
                    </m:r>
                    <m:r>
                      <m:rPr>
                        <m:nor/>
                      </m:rPr>
                      <a:rPr lang="pl-PL"/>
                      <m:t>W</m:t>
                    </m:r>
                    <m:r>
                      <m:rPr>
                        <m:nor/>
                      </m:rPr>
                      <a:rPr lang="pl-PL"/>
                      <m:t>) = </m:t>
                    </m:r>
                    <m:r>
                      <m:rPr>
                        <m:nor/>
                      </m:rPr>
                      <a:rPr lang="pl-PL"/>
                      <m:t>P</m:t>
                    </m:r>
                    <m:r>
                      <m:rPr>
                        <m:nor/>
                      </m:rPr>
                      <a:rPr lang="pl-PL"/>
                      <m:t>(</m:t>
                    </m:r>
                    <m:r>
                      <m:rPr>
                        <m:nor/>
                      </m:rPr>
                      <a:rPr lang="pl-PL"/>
                      <m:t>Y</m:t>
                    </m:r>
                    <m:r>
                      <m:rPr>
                        <m:nor/>
                      </m:rPr>
                      <a:rPr lang="pl-PL"/>
                      <m:t> | </m:t>
                    </m:r>
                    <m:r>
                      <m:rPr>
                        <m:nor/>
                      </m:rPr>
                      <a:rPr lang="pl-PL"/>
                      <m:t>do</m:t>
                    </m:r>
                    <m:r>
                      <m:rPr>
                        <m:nor/>
                      </m:rPr>
                      <a:rPr lang="pl-PL"/>
                      <m:t>(</m:t>
                    </m:r>
                    <m:r>
                      <m:rPr>
                        <m:nor/>
                      </m:rPr>
                      <a:rPr lang="en-US" b="0" i="0" smtClean="0"/>
                      <m:t>t</m:t>
                    </m:r>
                    <m:r>
                      <m:rPr>
                        <m:nor/>
                      </m:rPr>
                      <a:rPr lang="pl-PL"/>
                      <m:t>), </m:t>
                    </m:r>
                    <m:r>
                      <m:rPr>
                        <m:nor/>
                      </m:rPr>
                      <a:rPr lang="en-US" b="0" i="0" smtClean="0"/>
                      <m:t>W</m:t>
                    </m:r>
                    <m:r>
                      <m:rPr>
                        <m:nor/>
                      </m:rPr>
                      <a:rPr lang="pl-PL" smtClean="0"/>
                      <m:t>)</m:t>
                    </m:r>
                  </m:oMath>
                </a14:m>
                <a:r>
                  <a:rPr lang="en-US" dirty="0"/>
                  <a:t> if </a:t>
                </a:r>
                <a14:m>
                  <m:oMath xmlns:m="http://schemas.openxmlformats.org/officeDocument/2006/math">
                    <m:r>
                      <a:rPr lang="en-US" b="0" i="1" smtClean="0">
                        <a:latin typeface="Cambria Math" panose="02040503050406030204" pitchFamily="18" charset="0"/>
                      </a:rPr>
                      <m:t>𝑌</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𝐺</m:t>
                        </m:r>
                      </m:sub>
                    </m:sSub>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 </m:t>
                    </m:r>
                  </m:oMath>
                </a14:m>
                <a:endParaRPr lang="en-US" dirty="0"/>
              </a:p>
              <a:p>
                <a:endParaRPr lang="en-US" dirty="0"/>
              </a:p>
              <a:p>
                <a:r>
                  <a:rPr lang="en-US" u="sng" dirty="0"/>
                  <a:t>Rule 2:</a:t>
                </a:r>
              </a:p>
              <a:p>
                <a:r>
                  <a:rPr lang="en-US" dirty="0"/>
                  <a:t>We know that if a set Z of variables blocks all back-door paths from X to Y, then conditional on Z, </a:t>
                </a:r>
                <a:r>
                  <a:rPr lang="en-US" i="1" dirty="0"/>
                  <a:t>do</a:t>
                </a:r>
                <a:r>
                  <a:rPr lang="en-US" dirty="0"/>
                  <a:t>(t) is equivalent to </a:t>
                </a:r>
                <a:r>
                  <a:rPr lang="en-US" i="1" dirty="0"/>
                  <a:t>see</a:t>
                </a:r>
                <a:r>
                  <a:rPr lang="en-US" dirty="0"/>
                  <a:t>(X):</a:t>
                </a:r>
              </a:p>
              <a:p>
                <a:r>
                  <a:rPr lang="pl-PL" dirty="0"/>
                  <a:t>P(Y | do(</a:t>
                </a:r>
                <a:r>
                  <a:rPr lang="en-US" dirty="0"/>
                  <a:t>T</a:t>
                </a:r>
                <a:r>
                  <a:rPr lang="pl-PL" dirty="0"/>
                  <a:t>), </a:t>
                </a:r>
                <a:r>
                  <a:rPr lang="en-US" dirty="0"/>
                  <a:t>do(Z),W)</a:t>
                </a:r>
                <a:r>
                  <a:rPr lang="pl-PL" dirty="0"/>
                  <a:t> = P(</a:t>
                </a:r>
                <a:r>
                  <a:rPr lang="en-US" dirty="0"/>
                  <a:t>Y</a:t>
                </a:r>
                <a:r>
                  <a:rPr lang="pl-PL" dirty="0"/>
                  <a:t> | </a:t>
                </a:r>
                <a:r>
                  <a:rPr lang="en-US" dirty="0"/>
                  <a:t>do(T)</a:t>
                </a:r>
                <a:r>
                  <a:rPr lang="pl-PL" dirty="0"/>
                  <a:t>, Z</a:t>
                </a:r>
                <a:r>
                  <a:rPr lang="en-US" dirty="0"/>
                  <a:t>,W</a:t>
                </a:r>
                <a:r>
                  <a:rPr lang="pl-PL" dirty="0"/>
                  <a:t>) </a:t>
                </a:r>
                <a:r>
                  <a:rPr lang="en-US" dirty="0"/>
                  <a:t> if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𝑇</m:t>
                            </m:r>
                          </m:e>
                        </m:acc>
                        <m:r>
                          <a:rPr lang="en-US" b="0" i="1" smtClean="0">
                            <a:latin typeface="Cambria Math" panose="02040503050406030204" pitchFamily="18" charset="0"/>
                          </a:rPr>
                          <m:t>,</m:t>
                        </m:r>
                        <m:r>
                          <a:rPr lang="en-US" b="0" i="1" smtClean="0">
                            <a:latin typeface="Cambria Math" panose="02040503050406030204" pitchFamily="18" charset="0"/>
                          </a:rPr>
                          <m:t>𝑍</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𝑊</m:t>
                    </m:r>
                  </m:oMath>
                </a14:m>
                <a:endParaRPr lang="en-US" dirty="0"/>
              </a:p>
              <a:p>
                <a:endParaRPr lang="en-US" dirty="0"/>
              </a:p>
              <a:p>
                <a:r>
                  <a:rPr lang="en-US" u="sng" dirty="0"/>
                  <a:t>Rule 3:</a:t>
                </a:r>
              </a:p>
              <a:p>
                <a:r>
                  <a:rPr lang="en-US" dirty="0"/>
                  <a:t>we can remove do(t) from P(Y | do(t)) in any case where there are no causal paths from t to Y:</a:t>
                </a:r>
              </a:p>
              <a:p>
                <a:r>
                  <a:rPr lang="es-ES" dirty="0"/>
                  <a:t>P(Y | do(t)) = P(Y) </a:t>
                </a:r>
                <a:r>
                  <a:rPr lang="es-ES" dirty="0" err="1"/>
                  <a:t>if</a:t>
                </a:r>
                <a:r>
                  <a:rPr lang="es-ES" dirty="0"/>
                  <a:t>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𝑍</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e>
                        </m:d>
                      </m:sub>
                    </m:sSub>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 </m:t>
                    </m:r>
                    <m:r>
                      <a:rPr lang="en-US" b="0" i="1" smtClean="0">
                        <a:latin typeface="Cambria Math" panose="02040503050406030204" pitchFamily="18" charset="0"/>
                      </a:rPr>
                      <m:t>𝑤</m:t>
                    </m:r>
                    <m:r>
                      <a:rPr lang="en-US" b="0" i="1" smtClean="0">
                        <a:latin typeface="Cambria Math" panose="02040503050406030204" pitchFamily="18" charset="0"/>
                      </a:rPr>
                      <m:t>h</m:t>
                    </m:r>
                    <m:r>
                      <a:rPr lang="en-US" b="0" i="1" smtClean="0">
                        <a:latin typeface="Cambria Math" panose="02040503050406030204" pitchFamily="18" charset="0"/>
                      </a:rPr>
                      <m:t>𝑒𝑟𝑒</m:t>
                    </m:r>
                    <m:r>
                      <a:rPr lang="en-US" b="0" i="1" smtClean="0">
                        <a:latin typeface="Cambria Math" panose="02040503050406030204" pitchFamily="18" charset="0"/>
                      </a:rPr>
                      <m:t> </m:t>
                    </m:r>
                    <m:r>
                      <a:rPr lang="en-US" b="0" i="1" smtClean="0">
                        <a:latin typeface="Cambria Math" panose="02040503050406030204" pitchFamily="18" charset="0"/>
                      </a:rPr>
                      <m:t>𝑍</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e>
                    </m:d>
                    <m:r>
                      <a:rPr lang="en-US" b="0" i="1" smtClean="0">
                        <a:latin typeface="Cambria Math" panose="02040503050406030204" pitchFamily="18" charset="0"/>
                      </a:rPr>
                      <m:t> </m:t>
                    </m:r>
                    <m:r>
                      <a:rPr lang="en-US" b="0" i="1" smtClean="0">
                        <a:latin typeface="Cambria Math" panose="02040503050406030204" pitchFamily="18" charset="0"/>
                      </a:rPr>
                      <m:t>𝑑𝑒𝑛𝑜𝑡𝑒𝑠</m:t>
                    </m:r>
                    <m:r>
                      <a:rPr lang="en-US" b="0" i="1" smtClean="0">
                        <a:latin typeface="Cambria Math" panose="02040503050406030204" pitchFamily="18" charset="0"/>
                      </a:rPr>
                      <m:t> </m:t>
                    </m:r>
                    <m:r>
                      <a:rPr lang="en-US" b="0" i="1" smtClean="0">
                        <a:latin typeface="Cambria Math" panose="02040503050406030204" pitchFamily="18" charset="0"/>
                      </a:rPr>
                      <m:t>𝑠𝑒𝑡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𝑛𝑜𝑑𝑒𝑠</m:t>
                    </m:r>
                    <m:r>
                      <a:rPr lang="en-US" b="0" i="1" smtClean="0">
                        <a:latin typeface="Cambria Math" panose="02040503050406030204" pitchFamily="18" charset="0"/>
                      </a:rPr>
                      <m:t> </m:t>
                    </m:r>
                    <m:r>
                      <a:rPr lang="en-US" b="0" i="1" smtClean="0">
                        <a:latin typeface="Cambria Math" panose="02040503050406030204" pitchFamily="18" charset="0"/>
                      </a:rPr>
                      <m:t>𝑍</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h</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𝑎𝑟𝑒𝑛𝑡</m:t>
                    </m:r>
                    <m:r>
                      <a:rPr lang="en-US" b="0" i="1" smtClean="0">
                        <a:latin typeface="Cambria Math" panose="02040503050406030204" pitchFamily="18" charset="0"/>
                      </a:rPr>
                      <m:t> </m:t>
                    </m:r>
                    <m:r>
                      <a:rPr lang="en-US" b="0" i="1" smtClean="0">
                        <a:latin typeface="Cambria Math" panose="02040503050406030204" pitchFamily="18" charset="0"/>
                      </a:rPr>
                      <m:t>𝑎𝑛𝑐𝑒𝑠𝑡𝑜𝑟𝑠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𝑛𝑜𝑑𝑒</m:t>
                    </m:r>
                    <m:r>
                      <a:rPr lang="en-US" b="0" i="1" smtClean="0">
                        <a:latin typeface="Cambria Math" panose="02040503050406030204" pitchFamily="18" charset="0"/>
                      </a:rPr>
                      <m:t> </m:t>
                    </m:r>
                    <m:r>
                      <a:rPr lang="en-US" b="0" i="1" smtClean="0">
                        <a:latin typeface="Cambria Math" panose="02040503050406030204" pitchFamily="18" charset="0"/>
                      </a:rPr>
                      <m:t>𝑊</m:t>
                    </m:r>
                  </m:oMath>
                </a14:m>
                <a:endParaRPr lang="en-US" b="0" dirty="0"/>
              </a:p>
              <a:p>
                <a:endParaRPr lang="es-ES" dirty="0"/>
              </a:p>
              <a:p>
                <a:r>
                  <a:rPr lang="es-ES" dirty="0" err="1"/>
                  <a:t>Meaning</a:t>
                </a:r>
                <a:r>
                  <a:rPr lang="es-ES" dirty="0"/>
                  <a:t> </a:t>
                </a:r>
                <a:r>
                  <a:rPr lang="en-US" dirty="0"/>
                  <a:t>if we do something that does not affect Y, then the probability distribution of Y will not change.</a:t>
                </a:r>
              </a:p>
            </p:txBody>
          </p:sp>
        </mc:Choice>
        <mc:Fallback xmlns="">
          <p:sp>
            <p:nvSpPr>
              <p:cNvPr id="7" name="TextBox 6">
                <a:extLst>
                  <a:ext uri="{FF2B5EF4-FFF2-40B4-BE49-F238E27FC236}">
                    <a16:creationId xmlns:a16="http://schemas.microsoft.com/office/drawing/2014/main" id="{9B5F6C84-A668-3C0C-9EEA-74FEAE11F024}"/>
                  </a:ext>
                </a:extLst>
              </p:cNvPr>
              <p:cNvSpPr txBox="1">
                <a:spLocks noRot="1" noChangeAspect="1" noMove="1" noResize="1" noEditPoints="1" noAdjustHandles="1" noChangeArrowheads="1" noChangeShapeType="1" noTextEdit="1"/>
              </p:cNvSpPr>
              <p:nvPr/>
            </p:nvSpPr>
            <p:spPr>
              <a:xfrm>
                <a:off x="279699" y="1796527"/>
                <a:ext cx="11632602" cy="4286430"/>
              </a:xfrm>
              <a:prstGeom prst="rect">
                <a:avLst/>
              </a:prstGeom>
              <a:blipFill>
                <a:blip r:embed="rId3"/>
                <a:stretch>
                  <a:fillRect l="-472" t="-853" b="-128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EC202C46-CA49-0280-3CD7-F323C8698366}"/>
              </a:ext>
            </a:extLst>
          </p:cNvPr>
          <p:cNvSpPr txBox="1"/>
          <p:nvPr/>
        </p:nvSpPr>
        <p:spPr>
          <a:xfrm>
            <a:off x="182880" y="6260951"/>
            <a:ext cx="11144922" cy="646331"/>
          </a:xfrm>
          <a:prstGeom prst="rect">
            <a:avLst/>
          </a:prstGeom>
          <a:noFill/>
        </p:spPr>
        <p:txBody>
          <a:bodyPr wrap="square" rtlCol="0">
            <a:spAutoFit/>
          </a:bodyPr>
          <a:lstStyle/>
          <a:p>
            <a:r>
              <a:rPr lang="en-US" dirty="0"/>
              <a:t>Peal’s </a:t>
            </a:r>
            <a:r>
              <a:rPr lang="en-US" i="1" dirty="0"/>
              <a:t>do</a:t>
            </a:r>
            <a:r>
              <a:rPr lang="en-US" dirty="0"/>
              <a:t> calculus is complete: if causal estimates are identifiable, they will be identified by </a:t>
            </a:r>
            <a:r>
              <a:rPr lang="en-US" i="1" dirty="0"/>
              <a:t>do</a:t>
            </a:r>
            <a:r>
              <a:rPr lang="en-US" dirty="0"/>
              <a:t> calculus.</a:t>
            </a:r>
          </a:p>
          <a:p>
            <a:r>
              <a:rPr lang="en-US" dirty="0"/>
              <a:t>(</a:t>
            </a:r>
            <a:r>
              <a:rPr lang="en-US" dirty="0" err="1"/>
              <a:t>Shpitser</a:t>
            </a:r>
            <a:r>
              <a:rPr lang="en-US" dirty="0"/>
              <a:t> &amp; Pearl, 2006a; Huang &amp; </a:t>
            </a:r>
            <a:r>
              <a:rPr lang="en-US" dirty="0" err="1"/>
              <a:t>Valtora</a:t>
            </a:r>
            <a:r>
              <a:rPr lang="en-US" dirty="0"/>
              <a:t>, 2006; </a:t>
            </a:r>
            <a:r>
              <a:rPr lang="en-US" dirty="0" err="1"/>
              <a:t>Shpitser</a:t>
            </a:r>
            <a:r>
              <a:rPr lang="en-US" dirty="0"/>
              <a:t> &amp; Pearl, 2006b)</a:t>
            </a:r>
          </a:p>
        </p:txBody>
      </p:sp>
    </p:spTree>
    <p:extLst>
      <p:ext uri="{BB962C8B-B14F-4D97-AF65-F5344CB8AC3E}">
        <p14:creationId xmlns:p14="http://schemas.microsoft.com/office/powerpoint/2010/main" val="2709801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21</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2" name="TextBox 1">
            <a:extLst>
              <a:ext uri="{FF2B5EF4-FFF2-40B4-BE49-F238E27FC236}">
                <a16:creationId xmlns:a16="http://schemas.microsoft.com/office/drawing/2014/main" id="{A14BFFD0-C066-2521-6874-E4DE8BD7C1DC}"/>
              </a:ext>
            </a:extLst>
          </p:cNvPr>
          <p:cNvSpPr txBox="1"/>
          <p:nvPr/>
        </p:nvSpPr>
        <p:spPr>
          <a:xfrm>
            <a:off x="89647" y="0"/>
            <a:ext cx="7268584" cy="954107"/>
          </a:xfrm>
          <a:prstGeom prst="rect">
            <a:avLst/>
          </a:prstGeom>
          <a:noFill/>
        </p:spPr>
        <p:txBody>
          <a:bodyPr wrap="square" rtlCol="0">
            <a:spAutoFit/>
          </a:bodyPr>
          <a:lstStyle/>
          <a:p>
            <a:r>
              <a:rPr lang="en-US" sz="2800" u="sng" dirty="0"/>
              <a:t>Cigarettes and cancer – real life example</a:t>
            </a:r>
            <a:endParaRPr lang="en-US" sz="2800" dirty="0"/>
          </a:p>
          <a:p>
            <a:endParaRPr lang="en-US" sz="2800" dirty="0"/>
          </a:p>
        </p:txBody>
      </p:sp>
      <p:pic>
        <p:nvPicPr>
          <p:cNvPr id="3074" name="Picture 2">
            <a:extLst>
              <a:ext uri="{FF2B5EF4-FFF2-40B4-BE49-F238E27FC236}">
                <a16:creationId xmlns:a16="http://schemas.microsoft.com/office/drawing/2014/main" id="{EBC29AD1-9032-76B4-A33D-AEF893A6C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219" y="1514163"/>
            <a:ext cx="5718394" cy="51637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04A5E5C-52F9-952E-064C-6C4224C4667E}"/>
              </a:ext>
            </a:extLst>
          </p:cNvPr>
          <p:cNvSpPr txBox="1"/>
          <p:nvPr/>
        </p:nvSpPr>
        <p:spPr>
          <a:xfrm>
            <a:off x="311972" y="795789"/>
            <a:ext cx="5195943" cy="3693319"/>
          </a:xfrm>
          <a:prstGeom prst="rect">
            <a:avLst/>
          </a:prstGeom>
          <a:noFill/>
        </p:spPr>
        <p:txBody>
          <a:bodyPr wrap="square" rtlCol="0">
            <a:spAutoFit/>
          </a:bodyPr>
          <a:lstStyle/>
          <a:p>
            <a:r>
              <a:rPr lang="en-US" dirty="0"/>
              <a:t>During the smoking-cancer debate in the 50’s, R.A. Fisher was a fierce advocate of smoking and would discredit any study that tried to show a link to cancer saying it is biased and that any observational association is spurious. </a:t>
            </a:r>
          </a:p>
          <a:p>
            <a:endParaRPr lang="en-US" dirty="0"/>
          </a:p>
          <a:p>
            <a:r>
              <a:rPr lang="en-US" u="sng" dirty="0"/>
              <a:t>Cornfield’s inequality</a:t>
            </a:r>
          </a:p>
          <a:p>
            <a:r>
              <a:rPr lang="en-US" dirty="0"/>
              <a:t>If a spurious correlation is the result of cancer in smokers, we can accumulate the source to an imaginary smoking gene. </a:t>
            </a:r>
          </a:p>
          <a:p>
            <a:r>
              <a:rPr lang="en-US" dirty="0"/>
              <a:t>It is mathematically impossible for an existence of smoking gene explaining all the correlation between smoking and lung cancer.</a:t>
            </a:r>
          </a:p>
        </p:txBody>
      </p:sp>
    </p:spTree>
    <p:extLst>
      <p:ext uri="{BB962C8B-B14F-4D97-AF65-F5344CB8AC3E}">
        <p14:creationId xmlns:p14="http://schemas.microsoft.com/office/powerpoint/2010/main" val="3459125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22</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0" y="299905"/>
            <a:ext cx="12102353" cy="523220"/>
          </a:xfrm>
          <a:prstGeom prst="rect">
            <a:avLst/>
          </a:prstGeom>
          <a:noFill/>
        </p:spPr>
        <p:txBody>
          <a:bodyPr wrap="square" rtlCol="0">
            <a:spAutoFit/>
          </a:bodyPr>
          <a:lstStyle/>
          <a:p>
            <a:r>
              <a:rPr lang="en-US" sz="2800" u="sng" dirty="0"/>
              <a:t>What if Pearl was Cornfield (example from the book)</a:t>
            </a:r>
            <a:endParaRPr lang="en-US" u="sng" dirty="0"/>
          </a:p>
        </p:txBody>
      </p:sp>
      <p:pic>
        <p:nvPicPr>
          <p:cNvPr id="6" name="Picture 5">
            <a:extLst>
              <a:ext uri="{FF2B5EF4-FFF2-40B4-BE49-F238E27FC236}">
                <a16:creationId xmlns:a16="http://schemas.microsoft.com/office/drawing/2014/main" id="{43E0C04E-D717-5756-0402-C0BE6A1FCFA6}"/>
              </a:ext>
            </a:extLst>
          </p:cNvPr>
          <p:cNvPicPr>
            <a:picLocks noChangeAspect="1"/>
          </p:cNvPicPr>
          <p:nvPr/>
        </p:nvPicPr>
        <p:blipFill>
          <a:blip r:embed="rId3"/>
          <a:stretch>
            <a:fillRect/>
          </a:stretch>
        </p:blipFill>
        <p:spPr>
          <a:xfrm>
            <a:off x="393692" y="1260660"/>
            <a:ext cx="4837179" cy="5459506"/>
          </a:xfrm>
          <a:prstGeom prst="rect">
            <a:avLst/>
          </a:prstGeom>
        </p:spPr>
      </p:pic>
    </p:spTree>
    <p:extLst>
      <p:ext uri="{BB962C8B-B14F-4D97-AF65-F5344CB8AC3E}">
        <p14:creationId xmlns:p14="http://schemas.microsoft.com/office/powerpoint/2010/main" val="3373282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23</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602428" y="385590"/>
            <a:ext cx="12102353" cy="523220"/>
          </a:xfrm>
          <a:prstGeom prst="rect">
            <a:avLst/>
          </a:prstGeom>
          <a:noFill/>
        </p:spPr>
        <p:txBody>
          <a:bodyPr wrap="square" rtlCol="0">
            <a:spAutoFit/>
          </a:bodyPr>
          <a:lstStyle/>
          <a:p>
            <a:r>
              <a:rPr lang="en-US" sz="2800" u="sng"/>
              <a:t>How will it look?</a:t>
            </a:r>
            <a:endParaRPr lang="en-US" u="sng" dirty="0"/>
          </a:p>
        </p:txBody>
      </p:sp>
      <p:pic>
        <p:nvPicPr>
          <p:cNvPr id="5122" name="Picture 2">
            <a:extLst>
              <a:ext uri="{FF2B5EF4-FFF2-40B4-BE49-F238E27FC236}">
                <a16:creationId xmlns:a16="http://schemas.microsoft.com/office/drawing/2014/main" id="{74594831-69FE-76CA-EE38-1633C859A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631" y="1028224"/>
            <a:ext cx="6385877" cy="5076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69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24</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602428" y="385590"/>
            <a:ext cx="12102353" cy="523220"/>
          </a:xfrm>
          <a:prstGeom prst="rect">
            <a:avLst/>
          </a:prstGeom>
          <a:noFill/>
        </p:spPr>
        <p:txBody>
          <a:bodyPr wrap="square" rtlCol="0">
            <a:spAutoFit/>
          </a:bodyPr>
          <a:lstStyle/>
          <a:p>
            <a:r>
              <a:rPr lang="en-US" sz="2800" u="sng"/>
              <a:t>How will it look?</a:t>
            </a:r>
            <a:endParaRPr lang="en-US" u="sng" dirty="0"/>
          </a:p>
        </p:txBody>
      </p:sp>
      <p:pic>
        <p:nvPicPr>
          <p:cNvPr id="5" name="Picture 4">
            <a:extLst>
              <a:ext uri="{FF2B5EF4-FFF2-40B4-BE49-F238E27FC236}">
                <a16:creationId xmlns:a16="http://schemas.microsoft.com/office/drawing/2014/main" id="{55D716C1-1C0C-5150-DE1C-0851B3F5DF26}"/>
              </a:ext>
            </a:extLst>
          </p:cNvPr>
          <p:cNvPicPr>
            <a:picLocks noChangeAspect="1"/>
          </p:cNvPicPr>
          <p:nvPr/>
        </p:nvPicPr>
        <p:blipFill>
          <a:blip r:embed="rId3"/>
          <a:stretch>
            <a:fillRect/>
          </a:stretch>
        </p:blipFill>
        <p:spPr>
          <a:xfrm>
            <a:off x="0" y="908810"/>
            <a:ext cx="5608429" cy="3125308"/>
          </a:xfrm>
          <a:prstGeom prst="rect">
            <a:avLst/>
          </a:prstGeom>
        </p:spPr>
      </p:pic>
      <p:pic>
        <p:nvPicPr>
          <p:cNvPr id="7" name="Picture 6">
            <a:extLst>
              <a:ext uri="{FF2B5EF4-FFF2-40B4-BE49-F238E27FC236}">
                <a16:creationId xmlns:a16="http://schemas.microsoft.com/office/drawing/2014/main" id="{3E34BD52-7483-1691-3116-4BD0995E4FDD}"/>
              </a:ext>
            </a:extLst>
          </p:cNvPr>
          <p:cNvPicPr>
            <a:picLocks noChangeAspect="1"/>
          </p:cNvPicPr>
          <p:nvPr/>
        </p:nvPicPr>
        <p:blipFill>
          <a:blip r:embed="rId4"/>
          <a:stretch>
            <a:fillRect/>
          </a:stretch>
        </p:blipFill>
        <p:spPr>
          <a:xfrm>
            <a:off x="0" y="4189625"/>
            <a:ext cx="3596864" cy="2639899"/>
          </a:xfrm>
          <a:prstGeom prst="rect">
            <a:avLst/>
          </a:prstGeom>
        </p:spPr>
      </p:pic>
      <p:cxnSp>
        <p:nvCxnSpPr>
          <p:cNvPr id="11" name="Straight Arrow Connector 10">
            <a:extLst>
              <a:ext uri="{FF2B5EF4-FFF2-40B4-BE49-F238E27FC236}">
                <a16:creationId xmlns:a16="http://schemas.microsoft.com/office/drawing/2014/main" id="{54EDF065-337D-3FCC-9F89-83ED1C67EB75}"/>
              </a:ext>
            </a:extLst>
          </p:cNvPr>
          <p:cNvCxnSpPr/>
          <p:nvPr/>
        </p:nvCxnSpPr>
        <p:spPr>
          <a:xfrm flipH="1">
            <a:off x="3700631" y="4189625"/>
            <a:ext cx="1527585" cy="1081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1DB3B61-C31E-BD76-223D-980A578B6F8B}"/>
              </a:ext>
            </a:extLst>
          </p:cNvPr>
          <p:cNvCxnSpPr/>
          <p:nvPr/>
        </p:nvCxnSpPr>
        <p:spPr>
          <a:xfrm>
            <a:off x="3700631" y="6078071"/>
            <a:ext cx="44680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0F7D3F1-18B7-A9F3-7907-6B20281B8C6C}"/>
              </a:ext>
            </a:extLst>
          </p:cNvPr>
          <p:cNvPicPr>
            <a:picLocks noChangeAspect="1"/>
          </p:cNvPicPr>
          <p:nvPr/>
        </p:nvPicPr>
        <p:blipFill>
          <a:blip r:embed="rId5"/>
          <a:stretch>
            <a:fillRect/>
          </a:stretch>
        </p:blipFill>
        <p:spPr>
          <a:xfrm>
            <a:off x="4464423" y="5662990"/>
            <a:ext cx="7486650" cy="266700"/>
          </a:xfrm>
          <a:prstGeom prst="rect">
            <a:avLst/>
          </a:prstGeom>
        </p:spPr>
      </p:pic>
    </p:spTree>
    <p:extLst>
      <p:ext uri="{BB962C8B-B14F-4D97-AF65-F5344CB8AC3E}">
        <p14:creationId xmlns:p14="http://schemas.microsoft.com/office/powerpoint/2010/main" val="3334655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25</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186466" y="173526"/>
            <a:ext cx="12102353" cy="523220"/>
          </a:xfrm>
          <a:prstGeom prst="rect">
            <a:avLst/>
          </a:prstGeom>
          <a:noFill/>
        </p:spPr>
        <p:txBody>
          <a:bodyPr wrap="square" rtlCol="0">
            <a:spAutoFit/>
          </a:bodyPr>
          <a:lstStyle/>
          <a:p>
            <a:r>
              <a:rPr lang="en-US" sz="2800" u="sng" dirty="0"/>
              <a:t>The conquest of mount intervention.</a:t>
            </a:r>
            <a:endParaRPr lang="en-US" u="sng" dirty="0"/>
          </a:p>
        </p:txBody>
      </p:sp>
      <p:pic>
        <p:nvPicPr>
          <p:cNvPr id="4098" name="Picture 2">
            <a:extLst>
              <a:ext uri="{FF2B5EF4-FFF2-40B4-BE49-F238E27FC236}">
                <a16:creationId xmlns:a16="http://schemas.microsoft.com/office/drawing/2014/main" id="{46D7A2F5-9BFC-67AE-4EFB-CBA3C3A27E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08" r="5466"/>
          <a:stretch/>
        </p:blipFill>
        <p:spPr bwMode="auto">
          <a:xfrm>
            <a:off x="-1" y="1296561"/>
            <a:ext cx="10079915" cy="5536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91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UNMEASURED CONFOUNDERS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26</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The problem</a:t>
            </a:r>
          </a:p>
        </p:txBody>
      </p:sp>
      <p:sp>
        <p:nvSpPr>
          <p:cNvPr id="2" name="TextBox 1">
            <a:extLst>
              <a:ext uri="{FF2B5EF4-FFF2-40B4-BE49-F238E27FC236}">
                <a16:creationId xmlns:a16="http://schemas.microsoft.com/office/drawing/2014/main" id="{B706A1DF-61F1-ED8A-E33D-A6E0D63922EE}"/>
              </a:ext>
            </a:extLst>
          </p:cNvPr>
          <p:cNvSpPr txBox="1"/>
          <p:nvPr/>
        </p:nvSpPr>
        <p:spPr>
          <a:xfrm>
            <a:off x="154194" y="733715"/>
            <a:ext cx="9369911" cy="369332"/>
          </a:xfrm>
          <a:prstGeom prst="rect">
            <a:avLst/>
          </a:prstGeom>
          <a:noFill/>
        </p:spPr>
        <p:txBody>
          <a:bodyPr wrap="square" rtlCol="0">
            <a:spAutoFit/>
          </a:bodyPr>
          <a:lstStyle/>
          <a:p>
            <a:r>
              <a:rPr lang="en-US" u="sng" dirty="0"/>
              <a:t>Estimation portion of the flowchart</a:t>
            </a:r>
          </a:p>
        </p:txBody>
      </p:sp>
      <p:sp>
        <p:nvSpPr>
          <p:cNvPr id="12" name="Rectangle 11">
            <a:extLst>
              <a:ext uri="{FF2B5EF4-FFF2-40B4-BE49-F238E27FC236}">
                <a16:creationId xmlns:a16="http://schemas.microsoft.com/office/drawing/2014/main" id="{26347325-6685-A223-EADF-19866F836E9F}"/>
              </a:ext>
            </a:extLst>
          </p:cNvPr>
          <p:cNvSpPr/>
          <p:nvPr/>
        </p:nvSpPr>
        <p:spPr>
          <a:xfrm>
            <a:off x="0" y="3677907"/>
            <a:ext cx="2420471" cy="1086522"/>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Right 12">
            <a:extLst>
              <a:ext uri="{FF2B5EF4-FFF2-40B4-BE49-F238E27FC236}">
                <a16:creationId xmlns:a16="http://schemas.microsoft.com/office/drawing/2014/main" id="{7E84C934-3F94-3101-8070-8C328D9E6421}"/>
              </a:ext>
            </a:extLst>
          </p:cNvPr>
          <p:cNvSpPr/>
          <p:nvPr/>
        </p:nvSpPr>
        <p:spPr>
          <a:xfrm>
            <a:off x="2420472" y="4036502"/>
            <a:ext cx="1645920" cy="3693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 name="Rectangle 13">
            <a:extLst>
              <a:ext uri="{FF2B5EF4-FFF2-40B4-BE49-F238E27FC236}">
                <a16:creationId xmlns:a16="http://schemas.microsoft.com/office/drawing/2014/main" id="{F64B34A7-ADA1-B25A-755A-5EF05DEB4CD1}"/>
              </a:ext>
            </a:extLst>
          </p:cNvPr>
          <p:cNvSpPr/>
          <p:nvPr/>
        </p:nvSpPr>
        <p:spPr>
          <a:xfrm>
            <a:off x="4066392" y="3677907"/>
            <a:ext cx="2420471" cy="108652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55C5651-A348-0384-6099-F8250AC3C555}"/>
              </a:ext>
            </a:extLst>
          </p:cNvPr>
          <p:cNvSpPr/>
          <p:nvPr/>
        </p:nvSpPr>
        <p:spPr>
          <a:xfrm>
            <a:off x="8168639" y="3677907"/>
            <a:ext cx="2420471" cy="108652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F73A3D81-9175-F630-255F-D4D6E78C2978}"/>
              </a:ext>
            </a:extLst>
          </p:cNvPr>
          <p:cNvSpPr/>
          <p:nvPr/>
        </p:nvSpPr>
        <p:spPr>
          <a:xfrm>
            <a:off x="6486863" y="4036502"/>
            <a:ext cx="1645920" cy="3693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7" name="TextBox 16">
            <a:extLst>
              <a:ext uri="{FF2B5EF4-FFF2-40B4-BE49-F238E27FC236}">
                <a16:creationId xmlns:a16="http://schemas.microsoft.com/office/drawing/2014/main" id="{8AD83CE4-95EF-3CAE-6778-63B60466730E}"/>
              </a:ext>
            </a:extLst>
          </p:cNvPr>
          <p:cNvSpPr txBox="1"/>
          <p:nvPr/>
        </p:nvSpPr>
        <p:spPr>
          <a:xfrm>
            <a:off x="150607" y="4040705"/>
            <a:ext cx="2130014" cy="369332"/>
          </a:xfrm>
          <a:prstGeom prst="rect">
            <a:avLst/>
          </a:prstGeom>
          <a:noFill/>
        </p:spPr>
        <p:txBody>
          <a:bodyPr wrap="square" rtlCol="0">
            <a:spAutoFit/>
          </a:bodyPr>
          <a:lstStyle/>
          <a:p>
            <a:r>
              <a:rPr lang="en-US" dirty="0"/>
              <a:t>Causal </a:t>
            </a:r>
            <a:r>
              <a:rPr lang="en-US" dirty="0" err="1"/>
              <a:t>Estimand</a:t>
            </a:r>
            <a:endParaRPr lang="en-US" dirty="0"/>
          </a:p>
        </p:txBody>
      </p:sp>
      <p:sp>
        <p:nvSpPr>
          <p:cNvPr id="18" name="TextBox 17">
            <a:extLst>
              <a:ext uri="{FF2B5EF4-FFF2-40B4-BE49-F238E27FC236}">
                <a16:creationId xmlns:a16="http://schemas.microsoft.com/office/drawing/2014/main" id="{517613D5-C375-09D4-8267-38E6A5979E10}"/>
              </a:ext>
            </a:extLst>
          </p:cNvPr>
          <p:cNvSpPr txBox="1"/>
          <p:nvPr/>
        </p:nvSpPr>
        <p:spPr>
          <a:xfrm>
            <a:off x="2452744" y="4031134"/>
            <a:ext cx="1871830" cy="369332"/>
          </a:xfrm>
          <a:prstGeom prst="rect">
            <a:avLst/>
          </a:prstGeom>
          <a:noFill/>
        </p:spPr>
        <p:txBody>
          <a:bodyPr wrap="square" rtlCol="0">
            <a:spAutoFit/>
          </a:bodyPr>
          <a:lstStyle/>
          <a:p>
            <a:r>
              <a:rPr lang="en-US" dirty="0"/>
              <a:t>Identification</a:t>
            </a:r>
          </a:p>
        </p:txBody>
      </p:sp>
      <p:sp>
        <p:nvSpPr>
          <p:cNvPr id="19" name="TextBox 18">
            <a:extLst>
              <a:ext uri="{FF2B5EF4-FFF2-40B4-BE49-F238E27FC236}">
                <a16:creationId xmlns:a16="http://schemas.microsoft.com/office/drawing/2014/main" id="{2D562BC6-7739-84C7-D71E-614A920CE43B}"/>
              </a:ext>
            </a:extLst>
          </p:cNvPr>
          <p:cNvSpPr txBox="1"/>
          <p:nvPr/>
        </p:nvSpPr>
        <p:spPr>
          <a:xfrm>
            <a:off x="4211620" y="4040705"/>
            <a:ext cx="2130014" cy="369332"/>
          </a:xfrm>
          <a:prstGeom prst="rect">
            <a:avLst/>
          </a:prstGeom>
          <a:noFill/>
        </p:spPr>
        <p:txBody>
          <a:bodyPr wrap="square" rtlCol="0">
            <a:spAutoFit/>
          </a:bodyPr>
          <a:lstStyle/>
          <a:p>
            <a:r>
              <a:rPr lang="en-US" dirty="0"/>
              <a:t>Statistical </a:t>
            </a:r>
            <a:r>
              <a:rPr lang="en-US" dirty="0" err="1"/>
              <a:t>Estimand</a:t>
            </a:r>
            <a:endParaRPr lang="en-US" dirty="0"/>
          </a:p>
        </p:txBody>
      </p:sp>
      <p:sp>
        <p:nvSpPr>
          <p:cNvPr id="20" name="TextBox 19">
            <a:extLst>
              <a:ext uri="{FF2B5EF4-FFF2-40B4-BE49-F238E27FC236}">
                <a16:creationId xmlns:a16="http://schemas.microsoft.com/office/drawing/2014/main" id="{D3340053-02D1-6911-22D7-2245AC38FCB7}"/>
              </a:ext>
            </a:extLst>
          </p:cNvPr>
          <p:cNvSpPr txBox="1"/>
          <p:nvPr/>
        </p:nvSpPr>
        <p:spPr>
          <a:xfrm>
            <a:off x="8313868" y="4040705"/>
            <a:ext cx="2130014" cy="369332"/>
          </a:xfrm>
          <a:prstGeom prst="rect">
            <a:avLst/>
          </a:prstGeom>
          <a:noFill/>
        </p:spPr>
        <p:txBody>
          <a:bodyPr wrap="square" rtlCol="0">
            <a:spAutoFit/>
          </a:bodyPr>
          <a:lstStyle/>
          <a:p>
            <a:r>
              <a:rPr lang="en-US" dirty="0"/>
              <a:t>Estimate</a:t>
            </a:r>
          </a:p>
        </p:txBody>
      </p:sp>
      <p:sp>
        <p:nvSpPr>
          <p:cNvPr id="21" name="TextBox 20">
            <a:extLst>
              <a:ext uri="{FF2B5EF4-FFF2-40B4-BE49-F238E27FC236}">
                <a16:creationId xmlns:a16="http://schemas.microsoft.com/office/drawing/2014/main" id="{8B591C95-BCA9-4332-B53B-40EDBD9D74FA}"/>
              </a:ext>
            </a:extLst>
          </p:cNvPr>
          <p:cNvSpPr txBox="1"/>
          <p:nvPr/>
        </p:nvSpPr>
        <p:spPr>
          <a:xfrm>
            <a:off x="6486862" y="4040705"/>
            <a:ext cx="2130014" cy="369332"/>
          </a:xfrm>
          <a:prstGeom prst="rect">
            <a:avLst/>
          </a:prstGeom>
          <a:noFill/>
        </p:spPr>
        <p:txBody>
          <a:bodyPr wrap="square" rtlCol="0">
            <a:spAutoFit/>
          </a:bodyPr>
          <a:lstStyle/>
          <a:p>
            <a:r>
              <a:rPr lang="en-US" dirty="0"/>
              <a:t>Estimation</a:t>
            </a:r>
          </a:p>
        </p:txBody>
      </p:sp>
      <p:sp>
        <p:nvSpPr>
          <p:cNvPr id="22" name="Arrow: Down 21">
            <a:extLst>
              <a:ext uri="{FF2B5EF4-FFF2-40B4-BE49-F238E27FC236}">
                <a16:creationId xmlns:a16="http://schemas.microsoft.com/office/drawing/2014/main" id="{81C86C3F-530E-2226-F5E6-E73D6C91A09B}"/>
              </a:ext>
            </a:extLst>
          </p:cNvPr>
          <p:cNvSpPr/>
          <p:nvPr/>
        </p:nvSpPr>
        <p:spPr>
          <a:xfrm>
            <a:off x="6777317" y="2464688"/>
            <a:ext cx="1043492" cy="156644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C898D36-DB68-C867-4776-44B19A17D709}"/>
              </a:ext>
            </a:extLst>
          </p:cNvPr>
          <p:cNvSpPr txBox="1"/>
          <p:nvPr/>
        </p:nvSpPr>
        <p:spPr>
          <a:xfrm>
            <a:off x="6608782" y="2071342"/>
            <a:ext cx="3571538" cy="369332"/>
          </a:xfrm>
          <a:prstGeom prst="rect">
            <a:avLst/>
          </a:prstGeom>
          <a:noFill/>
        </p:spPr>
        <p:txBody>
          <a:bodyPr wrap="square" rtlCol="0">
            <a:spAutoFit/>
          </a:bodyPr>
          <a:lstStyle/>
          <a:p>
            <a:r>
              <a:rPr lang="en-US" dirty="0"/>
              <a:t>We are here</a:t>
            </a:r>
          </a:p>
        </p:txBody>
      </p:sp>
    </p:spTree>
    <p:extLst>
      <p:ext uri="{BB962C8B-B14F-4D97-AF65-F5344CB8AC3E}">
        <p14:creationId xmlns:p14="http://schemas.microsoft.com/office/powerpoint/2010/main" val="2447181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27</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0" y="1428553"/>
            <a:ext cx="12102353" cy="523220"/>
          </a:xfrm>
          <a:prstGeom prst="rect">
            <a:avLst/>
          </a:prstGeom>
          <a:noFill/>
        </p:spPr>
        <p:txBody>
          <a:bodyPr wrap="square" rtlCol="0">
            <a:spAutoFit/>
          </a:bodyPr>
          <a:lstStyle/>
          <a:p>
            <a:r>
              <a:rPr lang="en-US" sz="2800" u="sng" dirty="0"/>
              <a:t>Conditional outcome modeling (COM):</a:t>
            </a:r>
            <a:endParaRPr lang="en-US" u="sng"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8FB827A-6B58-F4E4-EA6B-19493321D352}"/>
                  </a:ext>
                </a:extLst>
              </p:cNvPr>
              <p:cNvSpPr txBox="1"/>
              <p:nvPr/>
            </p:nvSpPr>
            <p:spPr>
              <a:xfrm>
                <a:off x="164951" y="2732852"/>
                <a:ext cx="8656320" cy="3416448"/>
              </a:xfrm>
              <a:prstGeom prst="rect">
                <a:avLst/>
              </a:prstGeom>
              <a:noFill/>
            </p:spPr>
            <p:txBody>
              <a:bodyPr wrap="square" rtlCol="0">
                <a:spAutoFit/>
              </a:bodyPr>
              <a:lstStyle/>
              <a:p>
                <a:r>
                  <a:rPr lang="en-US" sz="2400" dirty="0"/>
                  <a:t>ATE =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𝐸</m:t>
                        </m:r>
                      </m:e>
                      <m:sub>
                        <m:r>
                          <a:rPr lang="en-US" sz="2400" b="0" i="1" smtClean="0">
                            <a:latin typeface="Cambria Math" panose="02040503050406030204" pitchFamily="18" charset="0"/>
                          </a:rPr>
                          <m:t>𝑤</m:t>
                        </m:r>
                      </m:sub>
                    </m:sSub>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𝑌</m:t>
                            </m:r>
                          </m:e>
                          <m:e>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 </m:t>
                            </m:r>
                            <m:r>
                              <a:rPr lang="en-US" sz="2400" b="0" i="1" smtClean="0">
                                <a:latin typeface="Cambria Math" panose="02040503050406030204" pitchFamily="18" charset="0"/>
                              </a:rPr>
                              <m:t>𝑊</m:t>
                            </m:r>
                          </m:e>
                        </m:d>
                        <m:r>
                          <a:rPr lang="en-US" sz="2400" b="0" i="1" smtClean="0">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𝑌</m:t>
                            </m:r>
                          </m:e>
                          <m:e>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0</m:t>
                            </m:r>
                            <m:r>
                              <a:rPr lang="en-US" sz="2400" b="0" i="1" smtClean="0">
                                <a:latin typeface="Cambria Math" panose="02040503050406030204" pitchFamily="18" charset="0"/>
                              </a:rPr>
                              <m:t>,</m:t>
                            </m:r>
                            <m:r>
                              <a:rPr lang="en-US" sz="2400" b="0" i="1" smtClean="0">
                                <a:latin typeface="Cambria Math" panose="02040503050406030204" pitchFamily="18" charset="0"/>
                              </a:rPr>
                              <m:t>𝑊</m:t>
                            </m:r>
                          </m:e>
                        </m:d>
                      </m:e>
                    </m:d>
                  </m:oMath>
                </a14:m>
                <a:r>
                  <a:rPr lang="en-US" sz="2400" dirty="0"/>
                  <a:t> = </a:t>
                </a:r>
              </a:p>
              <a:p>
                <a:endParaRPr lang="en-US" sz="2400" dirty="0"/>
              </a:p>
              <a:p>
                <a:endParaRPr lang="en-US" sz="2400" dirty="0"/>
              </a:p>
              <a:p>
                <a:pPr/>
                <a14:m>
                  <m:oMathPara xmlns:m="http://schemas.openxmlformats.org/officeDocument/2006/math">
                    <m:oMathParaPr>
                      <m:jc m:val="left"/>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𝐴𝑇𝐸</m:t>
                              </m:r>
                            </m:e>
                          </m:acc>
                          <m:r>
                            <a:rPr lang="en-US" sz="2400" b="0" i="1" smtClean="0">
                              <a:latin typeface="Cambria Math" panose="02040503050406030204" pitchFamily="18" charset="0"/>
                            </a:rPr>
                            <m:t>= </m:t>
                          </m:r>
                          <m:r>
                            <a:rPr lang="en-US" sz="2400" b="0" i="1" smtClean="0">
                              <a:latin typeface="Cambria Math" panose="02040503050406030204" pitchFamily="18" charset="0"/>
                            </a:rPr>
                            <m:t>𝐸</m:t>
                          </m:r>
                        </m:e>
                        <m:sub>
                          <m:r>
                            <a:rPr lang="en-US" sz="2400" b="0" i="1" smtClean="0">
                              <a:latin typeface="Cambria Math" panose="02040503050406030204" pitchFamily="18" charset="0"/>
                            </a:rPr>
                            <m:t>𝑤</m:t>
                          </m:r>
                        </m:sub>
                      </m:sSub>
                      <m:d>
                        <m:dPr>
                          <m:begChr m:val="["/>
                          <m:endChr m:val="]"/>
                          <m:ctrlPr>
                            <a:rPr lang="en-US" sz="2400" b="0" i="1" smtClean="0">
                              <a:latin typeface="Cambria Math" panose="02040503050406030204" pitchFamily="18" charset="0"/>
                            </a:rPr>
                          </m:ctrlPr>
                        </m:dPr>
                        <m:e>
                          <m:limLow>
                            <m:limLowPr>
                              <m:ctrlPr>
                                <a:rPr lang="en-US" sz="2400" b="0" i="1" smtClean="0">
                                  <a:latin typeface="Cambria Math" panose="02040503050406030204" pitchFamily="18" charset="0"/>
                                </a:rPr>
                              </m:ctrlPr>
                            </m:limLowPr>
                            <m:e>
                              <m:groupChr>
                                <m:groupChrPr>
                                  <m:chr m:val="⏟"/>
                                  <m:ctrlPr>
                                    <a:rPr lang="en-US" sz="2400" b="0" i="1" smtClean="0">
                                      <a:latin typeface="Cambria Math" panose="02040503050406030204" pitchFamily="18" charset="0"/>
                                    </a:rPr>
                                  </m:ctrlPr>
                                </m:groupChrPr>
                                <m:e>
                                  <m:r>
                                    <a:rPr lang="en-US" sz="2400" b="0" i="1" smtClean="0">
                                      <a:latin typeface="Cambria Math" panose="02040503050406030204" pitchFamily="18" charset="0"/>
                                    </a:rPr>
                                    <m:t>𝜇</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𝑊</m:t>
                                      </m:r>
                                    </m:e>
                                  </m:d>
                                </m:e>
                              </m:groupChr>
                            </m:e>
                            <m:lim>
                              <m:r>
                                <a:rPr lang="en-US" sz="2400" b="0" i="1" smtClean="0">
                                  <a:latin typeface="Cambria Math" panose="02040503050406030204" pitchFamily="18" charset="0"/>
                                </a:rPr>
                                <m:t>𝑀𝑜𝑑𝑒𝑙</m:t>
                              </m:r>
                            </m:lim>
                          </m:limLow>
                          <m:r>
                            <a:rPr lang="en-US" sz="2400" b="0" i="1" smtClean="0">
                              <a:latin typeface="Cambria Math" panose="02040503050406030204" pitchFamily="18" charset="0"/>
                            </a:rPr>
                            <m:t>−</m:t>
                          </m:r>
                          <m:limLow>
                            <m:limLowPr>
                              <m:ctrlPr>
                                <a:rPr lang="en-US" sz="2400" i="1">
                                  <a:latin typeface="Cambria Math" panose="02040503050406030204" pitchFamily="18" charset="0"/>
                                </a:rPr>
                              </m:ctrlPr>
                            </m:limLowPr>
                            <m:e>
                              <m:groupChr>
                                <m:groupChrPr>
                                  <m:chr m:val="⏟"/>
                                  <m:ctrlPr>
                                    <a:rPr lang="en-US" sz="2400" i="1">
                                      <a:latin typeface="Cambria Math" panose="02040503050406030204" pitchFamily="18" charset="0"/>
                                    </a:rPr>
                                  </m:ctrlPr>
                                </m:groupChrPr>
                                <m:e>
                                  <m:r>
                                    <a:rPr lang="en-US" sz="2400" b="0" i="1" smtClean="0">
                                      <a:latin typeface="Cambria Math" panose="02040503050406030204" pitchFamily="18" charset="0"/>
                                    </a:rPr>
                                    <m:t>𝜇</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i="1">
                                          <a:latin typeface="Cambria Math" panose="02040503050406030204" pitchFamily="18" charset="0"/>
                                        </a:rPr>
                                        <m:t>,</m:t>
                                      </m:r>
                                      <m:r>
                                        <a:rPr lang="en-US" sz="2400" i="1">
                                          <a:latin typeface="Cambria Math" panose="02040503050406030204" pitchFamily="18" charset="0"/>
                                        </a:rPr>
                                        <m:t>𝑊</m:t>
                                      </m:r>
                                    </m:e>
                                  </m:d>
                                </m:e>
                              </m:groupChr>
                            </m:e>
                            <m:lim>
                              <m:r>
                                <a:rPr lang="en-US" sz="2400" i="1">
                                  <a:latin typeface="Cambria Math" panose="02040503050406030204" pitchFamily="18" charset="0"/>
                                </a:rPr>
                                <m:t>𝑀𝑜𝑑𝑒𝑙</m:t>
                              </m:r>
                            </m:lim>
                          </m:limLow>
                        </m:e>
                      </m:d>
                    </m:oMath>
                  </m:oMathPara>
                </a14:m>
                <a:endParaRPr lang="en-US" sz="2400" dirty="0"/>
              </a:p>
              <a:p>
                <a:endParaRPr lang="en-US" sz="2400" dirty="0"/>
              </a:p>
              <a:p>
                <a:endParaRPr lang="en-US" sz="2400" dirty="0"/>
              </a:p>
              <a:p>
                <a:r>
                  <a:rPr lang="en-US" sz="2400" dirty="0"/>
                  <a:t>Model = your favorite regression model.</a:t>
                </a:r>
              </a:p>
              <a:p>
                <a:endParaRPr lang="en-US" sz="2400" dirty="0"/>
              </a:p>
            </p:txBody>
          </p:sp>
        </mc:Choice>
        <mc:Fallback xmlns="">
          <p:sp>
            <p:nvSpPr>
              <p:cNvPr id="2" name="TextBox 1">
                <a:extLst>
                  <a:ext uri="{FF2B5EF4-FFF2-40B4-BE49-F238E27FC236}">
                    <a16:creationId xmlns:a16="http://schemas.microsoft.com/office/drawing/2014/main" id="{C8FB827A-6B58-F4E4-EA6B-19493321D352}"/>
                  </a:ext>
                </a:extLst>
              </p:cNvPr>
              <p:cNvSpPr txBox="1">
                <a:spLocks noRot="1" noChangeAspect="1" noMove="1" noResize="1" noEditPoints="1" noAdjustHandles="1" noChangeArrowheads="1" noChangeShapeType="1" noTextEdit="1"/>
              </p:cNvSpPr>
              <p:nvPr/>
            </p:nvSpPr>
            <p:spPr>
              <a:xfrm>
                <a:off x="164951" y="2732852"/>
                <a:ext cx="8656320" cy="3416448"/>
              </a:xfrm>
              <a:prstGeom prst="rect">
                <a:avLst/>
              </a:prstGeom>
              <a:blipFill>
                <a:blip r:embed="rId3"/>
                <a:stretch>
                  <a:fillRect l="-1056" t="-535"/>
                </a:stretch>
              </a:blipFill>
            </p:spPr>
            <p:txBody>
              <a:bodyPr/>
              <a:lstStyle/>
              <a:p>
                <a:r>
                  <a:rPr lang="en-US">
                    <a:noFill/>
                  </a:rPr>
                  <a:t> </a:t>
                </a:r>
              </a:p>
            </p:txBody>
          </p:sp>
        </mc:Fallback>
      </mc:AlternateContent>
    </p:spTree>
    <p:extLst>
      <p:ext uri="{BB962C8B-B14F-4D97-AF65-F5344CB8AC3E}">
        <p14:creationId xmlns:p14="http://schemas.microsoft.com/office/powerpoint/2010/main" val="3715333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28</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89647" y="1550505"/>
            <a:ext cx="12102353" cy="2954655"/>
          </a:xfrm>
          <a:prstGeom prst="rect">
            <a:avLst/>
          </a:prstGeom>
          <a:noFill/>
        </p:spPr>
        <p:txBody>
          <a:bodyPr wrap="square" rtlCol="0">
            <a:spAutoFit/>
          </a:bodyPr>
          <a:lstStyle/>
          <a:p>
            <a:r>
              <a:rPr lang="en-US" sz="2800" u="sng" dirty="0"/>
              <a:t>Other ways to estimate:</a:t>
            </a:r>
          </a:p>
          <a:p>
            <a:pPr marL="457200" indent="-457200">
              <a:buFont typeface="Arial" panose="020B0604020202020204" pitchFamily="34" charset="0"/>
              <a:buChar char="•"/>
            </a:pPr>
            <a:r>
              <a:rPr lang="en-US" sz="2800" u="sng" dirty="0"/>
              <a:t>GCOM</a:t>
            </a:r>
          </a:p>
          <a:p>
            <a:pPr marL="457200" indent="-457200">
              <a:buFont typeface="Arial" panose="020B0604020202020204" pitchFamily="34" charset="0"/>
              <a:buChar char="•"/>
            </a:pPr>
            <a:r>
              <a:rPr lang="en-US" sz="2800" u="sng" dirty="0"/>
              <a:t>Meta learners( S- learner, T-learner, X-learner)</a:t>
            </a:r>
          </a:p>
          <a:p>
            <a:pPr marL="457200" indent="-457200">
              <a:buFont typeface="Arial" panose="020B0604020202020204" pitchFamily="34" charset="0"/>
              <a:buChar char="•"/>
            </a:pPr>
            <a:r>
              <a:rPr lang="en-US" sz="2800" u="sng" dirty="0"/>
              <a:t>TARNET</a:t>
            </a:r>
          </a:p>
          <a:p>
            <a:pPr marL="457200" indent="-457200">
              <a:buFont typeface="Arial" panose="020B0604020202020204" pitchFamily="34" charset="0"/>
              <a:buChar char="•"/>
            </a:pPr>
            <a:r>
              <a:rPr lang="en-US" sz="2800" u="sng" dirty="0"/>
              <a:t>Double Machine Learning</a:t>
            </a:r>
          </a:p>
          <a:p>
            <a:pPr marL="457200" indent="-457200">
              <a:buFont typeface="Arial" panose="020B0604020202020204" pitchFamily="34" charset="0"/>
              <a:buChar char="•"/>
            </a:pPr>
            <a:r>
              <a:rPr lang="en-US" sz="2800" u="sng" dirty="0"/>
              <a:t>Anchor regression</a:t>
            </a:r>
          </a:p>
          <a:p>
            <a:endParaRPr lang="en-US" u="sng" dirty="0"/>
          </a:p>
        </p:txBody>
      </p:sp>
      <p:pic>
        <p:nvPicPr>
          <p:cNvPr id="1026" name="Picture 2">
            <a:extLst>
              <a:ext uri="{FF2B5EF4-FFF2-40B4-BE49-F238E27FC236}">
                <a16:creationId xmlns:a16="http://schemas.microsoft.com/office/drawing/2014/main" id="{4F882F63-03B8-3396-DD2F-90EDBBCEA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0823" y="3116661"/>
            <a:ext cx="4899053" cy="3716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976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29</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89647" y="1442929"/>
            <a:ext cx="12102353" cy="954107"/>
          </a:xfrm>
          <a:prstGeom prst="rect">
            <a:avLst/>
          </a:prstGeom>
          <a:noFill/>
        </p:spPr>
        <p:txBody>
          <a:bodyPr wrap="square" rtlCol="0">
            <a:spAutoFit/>
          </a:bodyPr>
          <a:lstStyle/>
          <a:p>
            <a:r>
              <a:rPr lang="en-US" sz="2800" u="sng" dirty="0"/>
              <a:t>How to estimate in environments of unobserved confounders</a:t>
            </a:r>
          </a:p>
          <a:p>
            <a:r>
              <a:rPr lang="en-US" sz="2800" u="sng" dirty="0"/>
              <a:t>Setting bounds</a:t>
            </a:r>
          </a:p>
        </p:txBody>
      </p:sp>
    </p:spTree>
    <p:extLst>
      <p:ext uri="{BB962C8B-B14F-4D97-AF65-F5344CB8AC3E}">
        <p14:creationId xmlns:p14="http://schemas.microsoft.com/office/powerpoint/2010/main" val="371524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41D672-0F89-8DCE-BB33-81A3930389A7}"/>
              </a:ext>
            </a:extLst>
          </p:cNvPr>
          <p:cNvSpPr>
            <a:spLocks noGrp="1"/>
          </p:cNvSpPr>
          <p:nvPr>
            <p:ph type="sldNum" sz="quarter" idx="4"/>
          </p:nvPr>
        </p:nvSpPr>
        <p:spPr/>
        <p:txBody>
          <a:bodyPr/>
          <a:lstStyle/>
          <a:p>
            <a:fld id="{8C2E478F-E849-4A8C-AF1F-CBCC78A7CBFA}" type="slidenum">
              <a:rPr lang="en-US" smtClean="0"/>
              <a:t>3</a:t>
            </a:fld>
            <a:endParaRPr lang="en-US" dirty="0"/>
          </a:p>
        </p:txBody>
      </p:sp>
      <p:pic>
        <p:nvPicPr>
          <p:cNvPr id="7" name="Picture 2" descr="Ladder of Causality">
            <a:extLst>
              <a:ext uri="{FF2B5EF4-FFF2-40B4-BE49-F238E27FC236}">
                <a16:creationId xmlns:a16="http://schemas.microsoft.com/office/drawing/2014/main" id="{F7FC5035-4666-010F-2F3F-9842FF4CD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483"/>
            <a:ext cx="12113112" cy="6935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061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30</a:t>
            </a:fld>
            <a:endParaRPr lang="en-US"/>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8168640" y="1260660"/>
            <a:ext cx="4023360" cy="3789719"/>
          </a:xfrm>
        </p:spPr>
        <p:txBody>
          <a:bodyPr>
            <a:normAutofit/>
          </a:bodyPr>
          <a:lstStyle/>
          <a:p>
            <a:pPr marL="342900" indent="-342900">
              <a:buAutoNum type="arabicParenR"/>
            </a:pPr>
            <a:r>
              <a:rPr lang="en-US" sz="2000" dirty="0"/>
              <a:t>What’s BCI</a:t>
            </a:r>
          </a:p>
          <a:p>
            <a:pPr marL="0" indent="0">
              <a:buNone/>
            </a:pPr>
            <a:endParaRPr lang="en-US" sz="2000" dirty="0"/>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0" y="5392016"/>
            <a:ext cx="12102353" cy="523220"/>
          </a:xfrm>
          <a:prstGeom prst="rect">
            <a:avLst/>
          </a:prstGeom>
          <a:noFill/>
        </p:spPr>
        <p:txBody>
          <a:bodyPr wrap="square" rtlCol="0">
            <a:spAutoFit/>
          </a:bodyPr>
          <a:lstStyle/>
          <a:p>
            <a:r>
              <a:rPr lang="en-US" sz="2800" dirty="0"/>
              <a:t>UNMEASURED CONFOUNDERS</a:t>
            </a:r>
            <a:endParaRPr lang="en-US" dirty="0"/>
          </a:p>
        </p:txBody>
      </p:sp>
    </p:spTree>
    <p:extLst>
      <p:ext uri="{BB962C8B-B14F-4D97-AF65-F5344CB8AC3E}">
        <p14:creationId xmlns:p14="http://schemas.microsoft.com/office/powerpoint/2010/main" val="2913703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31</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2732443" y="2905780"/>
            <a:ext cx="12102353" cy="523220"/>
          </a:xfrm>
          <a:prstGeom prst="rect">
            <a:avLst/>
          </a:prstGeom>
          <a:noFill/>
        </p:spPr>
        <p:txBody>
          <a:bodyPr wrap="square" rtlCol="0">
            <a:spAutoFit/>
          </a:bodyPr>
          <a:lstStyle/>
          <a:p>
            <a:r>
              <a:rPr lang="en-US" sz="2800" u="sng" dirty="0"/>
              <a:t>But what if we don’t know the graph?</a:t>
            </a:r>
            <a:endParaRPr lang="en-US" u="sng" dirty="0"/>
          </a:p>
        </p:txBody>
      </p:sp>
    </p:spTree>
    <p:extLst>
      <p:ext uri="{BB962C8B-B14F-4D97-AF65-F5344CB8AC3E}">
        <p14:creationId xmlns:p14="http://schemas.microsoft.com/office/powerpoint/2010/main" val="2577667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32</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1025912" y="2893909"/>
            <a:ext cx="12102353" cy="523220"/>
          </a:xfrm>
          <a:prstGeom prst="rect">
            <a:avLst/>
          </a:prstGeom>
          <a:noFill/>
        </p:spPr>
        <p:txBody>
          <a:bodyPr wrap="square" rtlCol="0">
            <a:spAutoFit/>
          </a:bodyPr>
          <a:lstStyle/>
          <a:p>
            <a:r>
              <a:rPr lang="en-US" sz="2800" dirty="0"/>
              <a:t>Independence based VS Semi-Parametric Causal Discovery</a:t>
            </a:r>
            <a:endParaRPr lang="en-US" dirty="0"/>
          </a:p>
        </p:txBody>
      </p:sp>
    </p:spTree>
    <p:extLst>
      <p:ext uri="{BB962C8B-B14F-4D97-AF65-F5344CB8AC3E}">
        <p14:creationId xmlns:p14="http://schemas.microsoft.com/office/powerpoint/2010/main" val="1044034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33</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F5FF02-432C-1147-AF5B-B93833904F98}"/>
                  </a:ext>
                </a:extLst>
              </p:cNvPr>
              <p:cNvSpPr txBox="1"/>
              <p:nvPr/>
            </p:nvSpPr>
            <p:spPr>
              <a:xfrm>
                <a:off x="89647" y="1260660"/>
                <a:ext cx="12102353" cy="3170099"/>
              </a:xfrm>
              <a:prstGeom prst="rect">
                <a:avLst/>
              </a:prstGeom>
              <a:noFill/>
            </p:spPr>
            <p:txBody>
              <a:bodyPr wrap="square" rtlCol="0">
                <a:spAutoFit/>
              </a:bodyPr>
              <a:lstStyle/>
              <a:p>
                <a:r>
                  <a:rPr lang="en-US" sz="2400" dirty="0"/>
                  <a:t>Pearl takes a few assumptions going back to his Bayesian Networks work</a:t>
                </a:r>
              </a:p>
              <a:p>
                <a:r>
                  <a:rPr lang="en-US" sz="2400" dirty="0"/>
                  <a:t>This assumptions mainly deal with the modeling of probabilistic (or causal) relations in a graph.</a:t>
                </a:r>
              </a:p>
              <a:p>
                <a:endParaRPr lang="en-US" sz="2400" dirty="0"/>
              </a:p>
              <a:p>
                <a:r>
                  <a:rPr lang="en-US" sz="2400" dirty="0"/>
                  <a:t>One of these assumptions in called the Markov assumption (or local Markov property) saying:</a:t>
                </a:r>
              </a:p>
              <a:p>
                <a:endParaRPr lang="en-US" sz="240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 </m:t>
                          </m:r>
                          <m:r>
                            <a:rPr lang="en-US" sz="2400" b="0" i="1" smtClean="0">
                              <a:latin typeface="Cambria Math" panose="02040503050406030204" pitchFamily="18" charset="0"/>
                            </a:rPr>
                            <m:t>𝐺</m:t>
                          </m:r>
                        </m:sub>
                      </m:sSub>
                      <m:r>
                        <a:rPr lang="en-US" sz="2400" b="0" i="1" smtClean="0">
                          <a:latin typeface="Cambria Math" panose="02040503050406030204" pitchFamily="18" charset="0"/>
                        </a:rPr>
                        <m:t>𝑌</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𝑍</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𝑌</m:t>
                          </m:r>
                        </m:e>
                      </m:d>
                      <m:r>
                        <a:rPr lang="en-US" sz="2400" b="0" i="1" smtClean="0">
                          <a:latin typeface="Cambria Math" panose="02040503050406030204" pitchFamily="18" charset="0"/>
                        </a:rPr>
                        <m:t>𝑍</m:t>
                      </m:r>
                      <m:r>
                        <a:rPr lang="en-US" sz="2400" b="0" i="1" smtClean="0">
                          <a:latin typeface="Cambria Math" panose="02040503050406030204" pitchFamily="18" charset="0"/>
                        </a:rPr>
                        <m:t> </m:t>
                      </m:r>
                    </m:oMath>
                  </m:oMathPara>
                </a14:m>
                <a:endParaRPr lang="en-US" sz="2400" b="0" i="1" dirty="0">
                  <a:latin typeface="Cambria Math" panose="02040503050406030204" pitchFamily="18" charset="0"/>
                </a:endParaRPr>
              </a:p>
              <a:p>
                <a:endParaRPr lang="en-US" sz="2400" b="0" i="1" dirty="0">
                  <a:latin typeface="Cambria Math" panose="02040503050406030204" pitchFamily="18" charset="0"/>
                </a:endParaRPr>
              </a:p>
              <a:p>
                <a:r>
                  <a:rPr lang="en-US" sz="1600" b="0" dirty="0"/>
                  <a:t>			</a:t>
                </a:r>
                <a14:m>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𝑑𝑒𝑛𝑜𝑡𝑒𝑠</m:t>
                    </m:r>
                    <m:r>
                      <a:rPr lang="en-US" sz="1600" b="0" i="1" smtClean="0">
                        <a:latin typeface="Cambria Math" panose="02040503050406030204" pitchFamily="18" charset="0"/>
                      </a:rPr>
                      <m:t> </m:t>
                    </m:r>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b="0" i="1" smtClean="0">
                        <a:latin typeface="Cambria Math" panose="02040503050406030204" pitchFamily="18" charset="0"/>
                      </a:rPr>
                      <m:t>𝑠𝑒𝑝𝑟𝑎𝑡𝑖𝑜𝑛</m:t>
                    </m:r>
                    <m:r>
                      <a:rPr lang="en-US" sz="1600" b="0" i="1" smtClean="0">
                        <a:latin typeface="Cambria Math" panose="02040503050406030204" pitchFamily="18" charset="0"/>
                      </a:rPr>
                      <m:t>. </m:t>
                    </m:r>
                    <m:r>
                      <a:rPr lang="en-US" sz="1600" b="0" i="1" smtClean="0">
                        <a:latin typeface="Cambria Math" panose="02040503050406030204" pitchFamily="18" charset="0"/>
                      </a:rPr>
                      <m:t>𝑓𝑜𝑟</m:t>
                    </m:r>
                    <m:r>
                      <a:rPr lang="en-US" sz="1600" b="0" i="1" smtClean="0">
                        <a:latin typeface="Cambria Math" panose="02040503050406030204" pitchFamily="18" charset="0"/>
                      </a:rPr>
                      <m:t> </m:t>
                    </m:r>
                    <m:r>
                      <a:rPr lang="en-US" sz="1600" b="0" i="1" smtClean="0">
                        <a:latin typeface="Cambria Math" panose="02040503050406030204" pitchFamily="18" charset="0"/>
                      </a:rPr>
                      <m:t>𝑜𝑢𝑟</m:t>
                    </m:r>
                    <m:r>
                      <a:rPr lang="en-US" sz="1600" b="0" i="1" smtClean="0">
                        <a:latin typeface="Cambria Math" panose="02040503050406030204" pitchFamily="18" charset="0"/>
                      </a:rPr>
                      <m:t> </m:t>
                    </m:r>
                    <m:r>
                      <a:rPr lang="en-US" sz="1600" b="0" i="1" smtClean="0">
                        <a:latin typeface="Cambria Math" panose="02040503050406030204" pitchFamily="18" charset="0"/>
                      </a:rPr>
                      <m:t>𝑐𝑎𝑢𝑠𝑒</m:t>
                    </m:r>
                    <m:r>
                      <a:rPr lang="en-US" sz="1600" b="0" i="1" smtClean="0">
                        <a:latin typeface="Cambria Math" panose="02040503050406030204" pitchFamily="18" charset="0"/>
                      </a:rPr>
                      <m:t> </m:t>
                    </m:r>
                    <m:r>
                      <a:rPr lang="en-US" sz="1600" b="0" i="1" smtClean="0">
                        <a:latin typeface="Cambria Math" panose="02040503050406030204" pitchFamily="18" charset="0"/>
                      </a:rPr>
                      <m:t>𝑡</m:t>
                    </m:r>
                    <m:r>
                      <a:rPr lang="en-US" sz="1600" b="0" i="1" smtClean="0">
                        <a:latin typeface="Cambria Math" panose="02040503050406030204" pitchFamily="18" charset="0"/>
                      </a:rPr>
                      <m:t>h</m:t>
                    </m:r>
                    <m:r>
                      <a:rPr lang="en-US" sz="1600" b="0" i="1" smtClean="0">
                        <a:latin typeface="Cambria Math" panose="02040503050406030204" pitchFamily="18" charset="0"/>
                      </a:rPr>
                      <m:t>𝑖𝑛𝑘</m:t>
                    </m:r>
                    <m:r>
                      <a:rPr lang="en-US" sz="1600" b="0" i="1" smtClean="0">
                        <a:latin typeface="Cambria Math" panose="02040503050406030204" pitchFamily="18" charset="0"/>
                      </a:rPr>
                      <m:t> </m:t>
                    </m:r>
                    <m:r>
                      <a:rPr lang="en-US" sz="1600" b="0" i="1" smtClean="0">
                        <a:latin typeface="Cambria Math" panose="02040503050406030204" pitchFamily="18" charset="0"/>
                      </a:rPr>
                      <m:t>𝑜𝑓</m:t>
                    </m:r>
                    <m:r>
                      <a:rPr lang="en-US" sz="1600" b="0" i="1" smtClean="0">
                        <a:latin typeface="Cambria Math" panose="02040503050406030204" pitchFamily="18" charset="0"/>
                      </a:rPr>
                      <m:t> </m:t>
                    </m:r>
                    <m:r>
                      <a:rPr lang="en-US" sz="1600" b="0" i="1" smtClean="0">
                        <a:latin typeface="Cambria Math" panose="02040503050406030204" pitchFamily="18" charset="0"/>
                      </a:rPr>
                      <m:t>𝑖𝑡</m:t>
                    </m:r>
                    <m:r>
                      <a:rPr lang="en-US" sz="1600" b="0" i="1" smtClean="0">
                        <a:latin typeface="Cambria Math" panose="02040503050406030204" pitchFamily="18" charset="0"/>
                      </a:rPr>
                      <m:t> </m:t>
                    </m:r>
                    <m:r>
                      <a:rPr lang="en-US" sz="1600" b="0" i="1" smtClean="0">
                        <a:latin typeface="Cambria Math" panose="02040503050406030204" pitchFamily="18" charset="0"/>
                      </a:rPr>
                      <m:t>𝑎𝑠</m:t>
                    </m:r>
                    <m:r>
                      <a:rPr lang="en-US" sz="1600" b="0" i="1" smtClean="0">
                        <a:latin typeface="Cambria Math" panose="02040503050406030204" pitchFamily="18" charset="0"/>
                      </a:rPr>
                      <m:t> </m:t>
                    </m:r>
                    <m:r>
                      <a:rPr lang="en-US" sz="1600" b="0" i="1" smtClean="0">
                        <a:latin typeface="Cambria Math" panose="02040503050406030204" pitchFamily="18" charset="0"/>
                      </a:rPr>
                      <m:t>𝑖𝑑𝑒𝑝𝑒𝑛𝑑𝑒𝑛𝑡</m:t>
                    </m:r>
                  </m:oMath>
                </a14:m>
                <a:endParaRPr lang="en-US" sz="1600" b="0" dirty="0"/>
              </a:p>
              <a:p>
                <a:r>
                  <a:rPr lang="en-US" sz="1600" b="0" dirty="0"/>
                  <a:t>					</a:t>
                </a:r>
                <a14:m>
                  <m:oMath xmlns:m="http://schemas.openxmlformats.org/officeDocument/2006/math">
                    <m:r>
                      <a:rPr lang="en-US" sz="1600" b="0" i="1" smtClean="0">
                        <a:latin typeface="Cambria Math" panose="02040503050406030204" pitchFamily="18" charset="0"/>
                      </a:rPr>
                      <m:t>𝐶𝑎𝑢𝑠𝑎𝑙</m:t>
                    </m:r>
                    <m:r>
                      <a:rPr lang="en-US" sz="1600" b="0" i="1" smtClean="0">
                        <a:latin typeface="Cambria Math" panose="02040503050406030204" pitchFamily="18" charset="0"/>
                      </a:rPr>
                      <m:t> </m:t>
                    </m:r>
                    <m:r>
                      <a:rPr lang="en-US" sz="1600" b="0" i="1" smtClean="0">
                        <a:latin typeface="Cambria Math" panose="02040503050406030204" pitchFamily="18" charset="0"/>
                      </a:rPr>
                      <m:t>𝐺𝑟𝑎𝑝</m:t>
                    </m:r>
                    <m:r>
                      <a:rPr lang="en-US" sz="1600" b="0" i="1" smtClean="0">
                        <a:latin typeface="Cambria Math" panose="02040503050406030204" pitchFamily="18" charset="0"/>
                      </a:rPr>
                      <m:t>h</m:t>
                    </m:r>
                    <m:r>
                      <a:rPr lang="en-US" sz="1600" b="0" i="1" smtClean="0">
                        <a:latin typeface="Cambria Math" panose="02040503050406030204" pitchFamily="18" charset="0"/>
                      </a:rPr>
                      <m:t>→</m:t>
                    </m:r>
                    <m:r>
                      <a:rPr lang="en-US" sz="1600" b="0" i="1" smtClean="0">
                        <a:latin typeface="Cambria Math" panose="02040503050406030204" pitchFamily="18" charset="0"/>
                      </a:rPr>
                      <m:t>𝐷𝑎𝑡𝑎</m:t>
                    </m:r>
                  </m:oMath>
                </a14:m>
                <a:endParaRPr lang="en-US" sz="1600" dirty="0"/>
              </a:p>
            </p:txBody>
          </p:sp>
        </mc:Choice>
        <mc:Fallback xmlns="">
          <p:sp>
            <p:nvSpPr>
              <p:cNvPr id="3" name="TextBox 2">
                <a:extLst>
                  <a:ext uri="{FF2B5EF4-FFF2-40B4-BE49-F238E27FC236}">
                    <a16:creationId xmlns:a16="http://schemas.microsoft.com/office/drawing/2014/main" id="{2DF5FF02-432C-1147-AF5B-B93833904F98}"/>
                  </a:ext>
                </a:extLst>
              </p:cNvPr>
              <p:cNvSpPr txBox="1">
                <a:spLocks noRot="1" noChangeAspect="1" noMove="1" noResize="1" noEditPoints="1" noAdjustHandles="1" noChangeArrowheads="1" noChangeShapeType="1" noTextEdit="1"/>
              </p:cNvSpPr>
              <p:nvPr/>
            </p:nvSpPr>
            <p:spPr>
              <a:xfrm>
                <a:off x="89647" y="1260660"/>
                <a:ext cx="12102353" cy="3170099"/>
              </a:xfrm>
              <a:prstGeom prst="rect">
                <a:avLst/>
              </a:prstGeom>
              <a:blipFill>
                <a:blip r:embed="rId3"/>
                <a:stretch>
                  <a:fillRect l="-806" t="-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650E062-E2DA-2D0B-91D2-19F429CDB9EA}"/>
                  </a:ext>
                </a:extLst>
              </p:cNvPr>
              <p:cNvSpPr txBox="1"/>
              <p:nvPr/>
            </p:nvSpPr>
            <p:spPr>
              <a:xfrm>
                <a:off x="182880" y="4550257"/>
                <a:ext cx="7885355" cy="2431435"/>
              </a:xfrm>
              <a:prstGeom prst="rect">
                <a:avLst/>
              </a:prstGeom>
              <a:noFill/>
            </p:spPr>
            <p:txBody>
              <a:bodyPr wrap="square" rtlCol="0">
                <a:spAutoFit/>
              </a:bodyPr>
              <a:lstStyle/>
              <a:p>
                <a:r>
                  <a:rPr lang="en-US" sz="2400" dirty="0"/>
                  <a:t>For Causal Discovery, we will assume Faithfulness:</a:t>
                </a:r>
              </a:p>
              <a:p>
                <a:endParaRPr lang="en-US" sz="2400" dirty="0"/>
              </a:p>
              <a:p>
                <a:r>
                  <a:rPr lang="en-US" sz="2400" b="0" dirty="0"/>
                  <a:t>					</a:t>
                </a:r>
                <a14:m>
                  <m:oMath xmlns:m="http://schemas.openxmlformats.org/officeDocument/2006/math">
                    <m:r>
                      <a:rPr lang="en-US" sz="2400" b="0" i="1" smtClean="0">
                        <a:latin typeface="Cambria Math" panose="02040503050406030204" pitchFamily="18" charset="0"/>
                      </a:rPr>
                      <m:t>𝑋</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𝑌</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𝑍</m:t>
                        </m:r>
                        <m:r>
                          <a:rPr lang="en-US" sz="2400" b="0" i="1" smtClean="0">
                            <a:latin typeface="Cambria Math" panose="02040503050406030204" pitchFamily="18" charset="0"/>
                          </a:rPr>
                          <m:t>←</m:t>
                        </m:r>
                        <m:r>
                          <a:rPr lang="en-US" sz="2400" b="0" i="1" smtClean="0">
                            <a:latin typeface="Cambria Math" panose="02040503050406030204" pitchFamily="18" charset="0"/>
                          </a:rPr>
                          <m:t>𝑋</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𝑌</m:t>
                        </m:r>
                      </m:e>
                    </m:d>
                    <m:r>
                      <a:rPr lang="en-US" sz="2400" b="0" i="1" smtClean="0">
                        <a:latin typeface="Cambria Math" panose="02040503050406030204" pitchFamily="18" charset="0"/>
                      </a:rPr>
                      <m:t>𝑍</m:t>
                    </m:r>
                  </m:oMath>
                </a14:m>
                <a:endParaRPr lang="en-US" sz="2400" b="0" dirty="0"/>
              </a:p>
              <a:p>
                <a:r>
                  <a:rPr lang="en-US" sz="2400" dirty="0"/>
                  <a:t>Which allows us –</a:t>
                </a:r>
              </a:p>
              <a:p>
                <a:pPr algn="ctr"/>
                <a:r>
                  <a:rPr lang="en-US" sz="2400" dirty="0"/>
                  <a:t> 					</a:t>
                </a:r>
                <a14:m>
                  <m:oMath xmlns:m="http://schemas.openxmlformats.org/officeDocument/2006/math">
                    <m:r>
                      <a:rPr lang="en-US" sz="2400" b="0" i="1" smtClean="0">
                        <a:latin typeface="Cambria Math" panose="02040503050406030204" pitchFamily="18" charset="0"/>
                      </a:rPr>
                      <m:t>𝐶𝑎𝑢𝑠𝑎𝑙</m:t>
                    </m:r>
                    <m:r>
                      <a:rPr lang="en-US" sz="2400" b="0" i="1" smtClean="0">
                        <a:latin typeface="Cambria Math" panose="02040503050406030204" pitchFamily="18" charset="0"/>
                      </a:rPr>
                      <m:t> </m:t>
                    </m:r>
                    <m:r>
                      <a:rPr lang="en-US" sz="2400" b="0" i="1" smtClean="0">
                        <a:latin typeface="Cambria Math" panose="02040503050406030204" pitchFamily="18" charset="0"/>
                      </a:rPr>
                      <m:t>𝐺𝑟𝑎𝑝</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𝐷𝑎𝑡𝑎</m:t>
                    </m:r>
                  </m:oMath>
                </a14:m>
                <a:endParaRPr lang="en-US" sz="2400" b="0" dirty="0"/>
              </a:p>
              <a:p>
                <a:endParaRPr lang="en-US" sz="2800" dirty="0"/>
              </a:p>
            </p:txBody>
          </p:sp>
        </mc:Choice>
        <mc:Fallback xmlns="">
          <p:sp>
            <p:nvSpPr>
              <p:cNvPr id="2" name="TextBox 1">
                <a:extLst>
                  <a:ext uri="{FF2B5EF4-FFF2-40B4-BE49-F238E27FC236}">
                    <a16:creationId xmlns:a16="http://schemas.microsoft.com/office/drawing/2014/main" id="{E650E062-E2DA-2D0B-91D2-19F429CDB9EA}"/>
                  </a:ext>
                </a:extLst>
              </p:cNvPr>
              <p:cNvSpPr txBox="1">
                <a:spLocks noRot="1" noChangeAspect="1" noMove="1" noResize="1" noEditPoints="1" noAdjustHandles="1" noChangeArrowheads="1" noChangeShapeType="1" noTextEdit="1"/>
              </p:cNvSpPr>
              <p:nvPr/>
            </p:nvSpPr>
            <p:spPr>
              <a:xfrm>
                <a:off x="182880" y="4550257"/>
                <a:ext cx="7885355" cy="2431435"/>
              </a:xfrm>
              <a:prstGeom prst="rect">
                <a:avLst/>
              </a:prstGeom>
              <a:blipFill>
                <a:blip r:embed="rId4"/>
                <a:stretch>
                  <a:fillRect l="-1159" t="-2005"/>
                </a:stretch>
              </a:blipFill>
            </p:spPr>
            <p:txBody>
              <a:bodyPr/>
              <a:lstStyle/>
              <a:p>
                <a:r>
                  <a:rPr lang="en-US">
                    <a:noFill/>
                  </a:rPr>
                  <a:t> </a:t>
                </a:r>
              </a:p>
            </p:txBody>
          </p:sp>
        </mc:Fallback>
      </mc:AlternateContent>
    </p:spTree>
    <p:extLst>
      <p:ext uri="{BB962C8B-B14F-4D97-AF65-F5344CB8AC3E}">
        <p14:creationId xmlns:p14="http://schemas.microsoft.com/office/powerpoint/2010/main" val="1368088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34</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pic>
        <p:nvPicPr>
          <p:cNvPr id="1026" name="Picture 2">
            <a:extLst>
              <a:ext uri="{FF2B5EF4-FFF2-40B4-BE49-F238E27FC236}">
                <a16:creationId xmlns:a16="http://schemas.microsoft.com/office/drawing/2014/main" id="{93E07D61-38AD-7822-FD0B-64C6DA6B3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9504"/>
            <a:ext cx="10341406" cy="54754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A2DB2E0-B71B-8AEC-EB00-CE795A1575E8}"/>
              </a:ext>
            </a:extLst>
          </p:cNvPr>
          <p:cNvSpPr txBox="1"/>
          <p:nvPr/>
        </p:nvSpPr>
        <p:spPr>
          <a:xfrm>
            <a:off x="0" y="1028224"/>
            <a:ext cx="8709095" cy="369332"/>
          </a:xfrm>
          <a:prstGeom prst="rect">
            <a:avLst/>
          </a:prstGeom>
          <a:noFill/>
        </p:spPr>
        <p:txBody>
          <a:bodyPr wrap="square" rtlCol="0">
            <a:spAutoFit/>
          </a:bodyPr>
          <a:lstStyle/>
          <a:p>
            <a:r>
              <a:rPr lang="en-US" u="sng" dirty="0"/>
              <a:t>We can only differentiate cases from their respective Markov equivalence class:</a:t>
            </a:r>
          </a:p>
        </p:txBody>
      </p:sp>
    </p:spTree>
    <p:extLst>
      <p:ext uri="{BB962C8B-B14F-4D97-AF65-F5344CB8AC3E}">
        <p14:creationId xmlns:p14="http://schemas.microsoft.com/office/powerpoint/2010/main" val="3617611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35</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2" name="TextBox 1">
            <a:extLst>
              <a:ext uri="{FF2B5EF4-FFF2-40B4-BE49-F238E27FC236}">
                <a16:creationId xmlns:a16="http://schemas.microsoft.com/office/drawing/2014/main" id="{6A2DB2E0-B71B-8AEC-EB00-CE795A1575E8}"/>
              </a:ext>
            </a:extLst>
          </p:cNvPr>
          <p:cNvSpPr txBox="1"/>
          <p:nvPr/>
        </p:nvSpPr>
        <p:spPr>
          <a:xfrm>
            <a:off x="0" y="1028224"/>
            <a:ext cx="8709095" cy="369332"/>
          </a:xfrm>
          <a:prstGeom prst="rect">
            <a:avLst/>
          </a:prstGeom>
          <a:noFill/>
        </p:spPr>
        <p:txBody>
          <a:bodyPr wrap="square" rtlCol="0">
            <a:spAutoFit/>
          </a:bodyPr>
          <a:lstStyle/>
          <a:p>
            <a:r>
              <a:rPr lang="en-US" u="sng" dirty="0"/>
              <a:t>An example of an algorithm of Causal Discovery</a:t>
            </a:r>
          </a:p>
        </p:txBody>
      </p:sp>
      <p:pic>
        <p:nvPicPr>
          <p:cNvPr id="2050" name="Picture 2">
            <a:extLst>
              <a:ext uri="{FF2B5EF4-FFF2-40B4-BE49-F238E27FC236}">
                <a16:creationId xmlns:a16="http://schemas.microsoft.com/office/drawing/2014/main" id="{2A4E34D8-49C2-14FA-7B03-8926188A8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366731"/>
            <a:ext cx="10530663" cy="5491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82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36</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4129143" y="2905780"/>
            <a:ext cx="12102353" cy="523220"/>
          </a:xfrm>
          <a:prstGeom prst="rect">
            <a:avLst/>
          </a:prstGeom>
          <a:noFill/>
        </p:spPr>
        <p:txBody>
          <a:bodyPr wrap="square" rtlCol="0">
            <a:spAutoFit/>
          </a:bodyPr>
          <a:lstStyle/>
          <a:p>
            <a:r>
              <a:rPr lang="en-US" sz="2800" u="sng" dirty="0"/>
              <a:t>Counterfactual Analysis</a:t>
            </a:r>
            <a:endParaRPr lang="en-US" u="sng" dirty="0"/>
          </a:p>
        </p:txBody>
      </p:sp>
    </p:spTree>
    <p:extLst>
      <p:ext uri="{BB962C8B-B14F-4D97-AF65-F5344CB8AC3E}">
        <p14:creationId xmlns:p14="http://schemas.microsoft.com/office/powerpoint/2010/main" val="3405762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37</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3" name="TextBox 2">
            <a:extLst>
              <a:ext uri="{FF2B5EF4-FFF2-40B4-BE49-F238E27FC236}">
                <a16:creationId xmlns:a16="http://schemas.microsoft.com/office/drawing/2014/main" id="{2DF5FF02-432C-1147-AF5B-B93833904F98}"/>
              </a:ext>
            </a:extLst>
          </p:cNvPr>
          <p:cNvSpPr txBox="1"/>
          <p:nvPr/>
        </p:nvSpPr>
        <p:spPr>
          <a:xfrm>
            <a:off x="0" y="1375386"/>
            <a:ext cx="12102353" cy="2862322"/>
          </a:xfrm>
          <a:prstGeom prst="rect">
            <a:avLst/>
          </a:prstGeom>
          <a:noFill/>
        </p:spPr>
        <p:txBody>
          <a:bodyPr wrap="square" rtlCol="0">
            <a:spAutoFit/>
          </a:bodyPr>
          <a:lstStyle/>
          <a:p>
            <a:r>
              <a:rPr lang="en-US" sz="2800" u="sng" dirty="0"/>
              <a:t>Counterfactual Analysis</a:t>
            </a:r>
          </a:p>
          <a:p>
            <a:endParaRPr lang="en-US" sz="2800" u="sng" dirty="0"/>
          </a:p>
          <a:p>
            <a:pPr marL="342900" indent="-342900">
              <a:buFont typeface="Arial" panose="020B0604020202020204" pitchFamily="34" charset="0"/>
              <a:buChar char="•"/>
            </a:pPr>
            <a:r>
              <a:rPr lang="en-US" sz="2400" dirty="0"/>
              <a:t>Counterfactual analysis required SCM (structural casual model)</a:t>
            </a:r>
          </a:p>
          <a:p>
            <a:pPr marL="457200" indent="-457200">
              <a:buFont typeface="Arial" panose="020B0604020202020204" pitchFamily="34" charset="0"/>
              <a:buChar char="•"/>
            </a:pPr>
            <a:endParaRPr lang="en-US" sz="2800" u="sng" dirty="0"/>
          </a:p>
          <a:p>
            <a:pPr marL="342900" indent="-342900">
              <a:buFont typeface="Arial" panose="020B0604020202020204" pitchFamily="34" charset="0"/>
              <a:buChar char="•"/>
            </a:pPr>
            <a:r>
              <a:rPr lang="en-US" sz="2400" dirty="0"/>
              <a:t>At the unit level – Parametric model is needed (strong assumption)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At population level – Parametric model is not needed, we can estimate (like with ATE).</a:t>
            </a:r>
            <a:endParaRPr lang="en-US" sz="2800" dirty="0"/>
          </a:p>
        </p:txBody>
      </p:sp>
    </p:spTree>
    <p:extLst>
      <p:ext uri="{BB962C8B-B14F-4D97-AF65-F5344CB8AC3E}">
        <p14:creationId xmlns:p14="http://schemas.microsoft.com/office/powerpoint/2010/main" val="1611526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38</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DF5FF02-432C-1147-AF5B-B93833904F98}"/>
                  </a:ext>
                </a:extLst>
              </p:cNvPr>
              <p:cNvSpPr txBox="1"/>
              <p:nvPr/>
            </p:nvSpPr>
            <p:spPr>
              <a:xfrm>
                <a:off x="0" y="1375386"/>
                <a:ext cx="12102353" cy="3108543"/>
              </a:xfrm>
              <a:prstGeom prst="rect">
                <a:avLst/>
              </a:prstGeom>
              <a:noFill/>
            </p:spPr>
            <p:txBody>
              <a:bodyPr wrap="square" rtlCol="0">
                <a:spAutoFit/>
              </a:bodyPr>
              <a:lstStyle/>
              <a:p>
                <a:r>
                  <a:rPr lang="en-US" sz="2800" u="sng" dirty="0"/>
                  <a:t>Counterfactual Analysis</a:t>
                </a:r>
              </a:p>
              <a:p>
                <a:endParaRPr lang="en-US" sz="2800" u="sng" dirty="0"/>
              </a:p>
              <a:p>
                <a:r>
                  <a:rPr lang="en-US" sz="2800" dirty="0"/>
                  <a:t>General steps for deterministic counterfactuals:</a:t>
                </a:r>
              </a:p>
              <a:p>
                <a:pPr marL="457200" indent="-457200">
                  <a:buFont typeface="Arial" panose="020B0604020202020204" pitchFamily="34" charset="0"/>
                  <a:buChar char="•"/>
                </a:pPr>
                <a:r>
                  <a:rPr lang="en-US" sz="2800" dirty="0"/>
                  <a:t>Abduction: Use an observation to determine the value of U (causal beta)</a:t>
                </a:r>
              </a:p>
              <a:p>
                <a:pPr marL="457200" indent="-457200">
                  <a:buFont typeface="Arial" panose="020B0604020202020204" pitchFamily="34" charset="0"/>
                  <a:buChar char="•"/>
                </a:pPr>
                <a:r>
                  <a:rPr lang="en-US" sz="2800" dirty="0"/>
                  <a:t>Action: Modify the SCM by replacing the structural equation for T with T:t’</a:t>
                </a:r>
              </a:p>
              <a:p>
                <a:pPr marL="457200" indent="-457200">
                  <a:buFont typeface="Arial" panose="020B0604020202020204" pitchFamily="34" charset="0"/>
                  <a:buChar char="•"/>
                </a:pPr>
                <a:r>
                  <a:rPr lang="en-US" sz="2800" dirty="0"/>
                  <a:t>Prediction: Use the value of U from step 1 and the modified SCM from step 2 to compute the value of </a:t>
                </a:r>
                <a14:m>
                  <m:oMath xmlns:m="http://schemas.openxmlformats.org/officeDocument/2006/math">
                    <m:r>
                      <a:rPr lang="en-US" sz="2800" b="0" i="1" smtClean="0">
                        <a:latin typeface="Cambria Math" panose="02040503050406030204" pitchFamily="18" charset="0"/>
                      </a:rPr>
                      <m:t>𝑌</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oMath>
                </a14:m>
                <a:endParaRPr lang="en-US" sz="2800" dirty="0"/>
              </a:p>
            </p:txBody>
          </p:sp>
        </mc:Choice>
        <mc:Fallback>
          <p:sp>
            <p:nvSpPr>
              <p:cNvPr id="3" name="TextBox 2">
                <a:extLst>
                  <a:ext uri="{FF2B5EF4-FFF2-40B4-BE49-F238E27FC236}">
                    <a16:creationId xmlns:a16="http://schemas.microsoft.com/office/drawing/2014/main" id="{2DF5FF02-432C-1147-AF5B-B93833904F98}"/>
                  </a:ext>
                </a:extLst>
              </p:cNvPr>
              <p:cNvSpPr txBox="1">
                <a:spLocks noRot="1" noChangeAspect="1" noMove="1" noResize="1" noEditPoints="1" noAdjustHandles="1" noChangeArrowheads="1" noChangeShapeType="1" noTextEdit="1"/>
              </p:cNvSpPr>
              <p:nvPr/>
            </p:nvSpPr>
            <p:spPr>
              <a:xfrm>
                <a:off x="0" y="1375386"/>
                <a:ext cx="12102353" cy="3108543"/>
              </a:xfrm>
              <a:prstGeom prst="rect">
                <a:avLst/>
              </a:prstGeom>
              <a:blipFill>
                <a:blip r:embed="rId3"/>
                <a:stretch>
                  <a:fillRect l="-1008" t="-1961" r="-1612" b="-4706"/>
                </a:stretch>
              </a:blipFill>
            </p:spPr>
            <p:txBody>
              <a:bodyPr/>
              <a:lstStyle/>
              <a:p>
                <a:r>
                  <a:rPr lang="en-US">
                    <a:noFill/>
                  </a:rPr>
                  <a:t> </a:t>
                </a:r>
              </a:p>
            </p:txBody>
          </p:sp>
        </mc:Fallback>
      </mc:AlternateContent>
    </p:spTree>
    <p:extLst>
      <p:ext uri="{BB962C8B-B14F-4D97-AF65-F5344CB8AC3E}">
        <p14:creationId xmlns:p14="http://schemas.microsoft.com/office/powerpoint/2010/main" val="866575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39</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DF5FF02-432C-1147-AF5B-B93833904F98}"/>
                  </a:ext>
                </a:extLst>
              </p:cNvPr>
              <p:cNvSpPr txBox="1"/>
              <p:nvPr/>
            </p:nvSpPr>
            <p:spPr>
              <a:xfrm>
                <a:off x="44823" y="45360"/>
                <a:ext cx="12102353" cy="5755422"/>
              </a:xfrm>
              <a:prstGeom prst="rect">
                <a:avLst/>
              </a:prstGeom>
              <a:noFill/>
            </p:spPr>
            <p:txBody>
              <a:bodyPr wrap="square" rtlCol="0">
                <a:spAutoFit/>
              </a:bodyPr>
              <a:lstStyle/>
              <a:p>
                <a:r>
                  <a:rPr lang="en-US" sz="2800" u="sng" dirty="0"/>
                  <a:t>Computing unit-level counterfactuals (simple example)</a:t>
                </a:r>
              </a:p>
              <a:p>
                <a:endParaRPr lang="en-US" sz="2800" u="sng" dirty="0"/>
              </a:p>
              <a:p>
                <a:r>
                  <a:rPr lang="en-US" sz="2400" dirty="0"/>
                  <a:t>Y: Happy or unhappy [1,0]</a:t>
                </a:r>
              </a:p>
              <a:p>
                <a:r>
                  <a:rPr lang="en-US" sz="2400" dirty="0"/>
                  <a:t>T: get a dog or don’t [1,0]</a:t>
                </a:r>
              </a:p>
              <a:p>
                <a:r>
                  <a:rPr lang="en-US" sz="2400" dirty="0"/>
                  <a:t>U: unobserved variable describing the individual (1 if dog person; 0 if not).</a:t>
                </a:r>
              </a:p>
              <a:p>
                <a:endParaRPr lang="en-US" sz="2400" dirty="0"/>
              </a:p>
              <a:p>
                <a:r>
                  <a:rPr lang="en-US" sz="2400" u="sng" dirty="0"/>
                  <a:t>Step 1 - Abduction:</a:t>
                </a:r>
              </a:p>
              <a:p>
                <a:r>
                  <a:rPr lang="en-US" sz="2400" dirty="0"/>
                  <a:t>SCM: T:=…					Observations: T=0 and Y=0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𝑢</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rPr>
                      <m:t>0</m:t>
                    </m:r>
                  </m:oMath>
                </a14:m>
                <a:endParaRPr lang="en-US" sz="2400" dirty="0"/>
              </a:p>
              <a:p>
                <a:r>
                  <a:rPr lang="en-US" sz="2400" dirty="0"/>
                  <a:t>          Y:= UT + (1-U)(1-T)			Y=UT + (1-U)(1-T)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𝑢</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 ?</m:t>
                    </m:r>
                  </m:oMath>
                </a14:m>
                <a:endParaRPr lang="en-US" sz="2400" b="0" dirty="0"/>
              </a:p>
              <a:p>
                <a:r>
                  <a:rPr lang="en-US" sz="2400" dirty="0"/>
                  <a:t>						0= U(0)+(1-U)(1-0)</a:t>
                </a:r>
              </a:p>
              <a:p>
                <a:r>
                  <a:rPr lang="en-US" sz="2400" dirty="0"/>
                  <a:t>						0=1-U</a:t>
                </a:r>
              </a:p>
              <a:p>
                <a:r>
                  <a:rPr lang="en-US" sz="2400" dirty="0"/>
                  <a:t>						 U=1</a:t>
                </a:r>
              </a:p>
              <a:p>
                <a:r>
                  <a:rPr lang="en-US" sz="2400" u="sng" dirty="0"/>
                  <a:t>Step 2 - Action:</a:t>
                </a:r>
              </a:p>
              <a:p>
                <a:r>
                  <a:rPr lang="en-US" sz="2400" dirty="0"/>
                  <a:t>T:= UT + (1-U)(1-T) = 1*1+(1-1)(1-0)=1      </a:t>
                </a:r>
                <a:r>
                  <a:rPr lang="en-US" sz="2000" i="1" dirty="0"/>
                  <a:t>(Plug in our U,T for current observation ‘u’ and treatment t’)</a:t>
                </a:r>
              </a:p>
              <a:p>
                <a:r>
                  <a:rPr lang="en-US" sz="2400" dirty="0"/>
                  <a:t>Y:=T 		</a:t>
                </a:r>
              </a:p>
            </p:txBody>
          </p:sp>
        </mc:Choice>
        <mc:Fallback>
          <p:sp>
            <p:nvSpPr>
              <p:cNvPr id="3" name="TextBox 2">
                <a:extLst>
                  <a:ext uri="{FF2B5EF4-FFF2-40B4-BE49-F238E27FC236}">
                    <a16:creationId xmlns:a16="http://schemas.microsoft.com/office/drawing/2014/main" id="{2DF5FF02-432C-1147-AF5B-B93833904F98}"/>
                  </a:ext>
                </a:extLst>
              </p:cNvPr>
              <p:cNvSpPr txBox="1">
                <a:spLocks noRot="1" noChangeAspect="1" noMove="1" noResize="1" noEditPoints="1" noAdjustHandles="1" noChangeArrowheads="1" noChangeShapeType="1" noTextEdit="1"/>
              </p:cNvSpPr>
              <p:nvPr/>
            </p:nvSpPr>
            <p:spPr>
              <a:xfrm>
                <a:off x="44823" y="45360"/>
                <a:ext cx="12102353" cy="5755422"/>
              </a:xfrm>
              <a:prstGeom prst="rect">
                <a:avLst/>
              </a:prstGeom>
              <a:blipFill>
                <a:blip r:embed="rId3"/>
                <a:stretch>
                  <a:fillRect l="-1007" t="-952" b="-13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E6ABF39F-A361-8E47-A399-9716FB898534}"/>
                  </a:ext>
                </a:extLst>
              </p:cNvPr>
              <p:cNvSpPr/>
              <p:nvPr/>
            </p:nvSpPr>
            <p:spPr>
              <a:xfrm>
                <a:off x="182413" y="6331820"/>
                <a:ext cx="957430"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𝑌</m:t>
                          </m:r>
                        </m:e>
                        <m:sub>
                          <m:r>
                            <a:rPr lang="en-US" b="0" i="1" smtClean="0">
                              <a:solidFill>
                                <a:schemeClr val="tx1"/>
                              </a:solidFill>
                              <a:latin typeface="Cambria Math" panose="02040503050406030204" pitchFamily="18" charset="0"/>
                            </a:rPr>
                            <m:t>𝑢</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oMath>
                  </m:oMathPara>
                </a14:m>
                <a:endParaRPr lang="en-US" dirty="0"/>
              </a:p>
            </p:txBody>
          </p:sp>
        </mc:Choice>
        <mc:Fallback>
          <p:sp>
            <p:nvSpPr>
              <p:cNvPr id="2" name="Rectangle 1">
                <a:extLst>
                  <a:ext uri="{FF2B5EF4-FFF2-40B4-BE49-F238E27FC236}">
                    <a16:creationId xmlns:a16="http://schemas.microsoft.com/office/drawing/2014/main" id="{E6ABF39F-A361-8E47-A399-9716FB898534}"/>
                  </a:ext>
                </a:extLst>
              </p:cNvPr>
              <p:cNvSpPr>
                <a:spLocks noRot="1" noChangeAspect="1" noMove="1" noResize="1" noEditPoints="1" noAdjustHandles="1" noChangeArrowheads="1" noChangeShapeType="1" noTextEdit="1"/>
              </p:cNvSpPr>
              <p:nvPr/>
            </p:nvSpPr>
            <p:spPr>
              <a:xfrm>
                <a:off x="182413" y="6331820"/>
                <a:ext cx="957430" cy="36512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11DE40A1-3103-FECF-1969-3AE0C9AC12C1}"/>
                  </a:ext>
                </a:extLst>
              </p:cNvPr>
              <p:cNvSpPr/>
              <p:nvPr/>
            </p:nvSpPr>
            <p:spPr>
              <a:xfrm>
                <a:off x="1461481" y="6330617"/>
                <a:ext cx="7891669" cy="365126"/>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solidFill>
                      <a:schemeClr val="tx1"/>
                    </a:solidFill>
                  </a:rPr>
                  <a:t>ITE(individual treatment affect) =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𝑌</m:t>
                        </m:r>
                      </m:e>
                      <m:sub>
                        <m:r>
                          <a:rPr lang="en-US" sz="1800" b="0" i="1" smtClean="0">
                            <a:solidFill>
                              <a:schemeClr val="tx1"/>
                            </a:solidFill>
                            <a:latin typeface="Cambria Math" panose="02040503050406030204" pitchFamily="18" charset="0"/>
                          </a:rPr>
                          <m:t>𝑢</m:t>
                        </m:r>
                      </m:sub>
                    </m:sSub>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1</m:t>
                        </m:r>
                      </m:e>
                    </m:d>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𝑌</m:t>
                        </m:r>
                      </m:e>
                      <m:sub>
                        <m:r>
                          <a:rPr lang="en-US" sz="1800" b="0" i="1" smtClean="0">
                            <a:solidFill>
                              <a:schemeClr val="tx1"/>
                            </a:solidFill>
                            <a:latin typeface="Cambria Math" panose="02040503050406030204" pitchFamily="18" charset="0"/>
                          </a:rPr>
                          <m:t>𝑢</m:t>
                        </m:r>
                      </m:sub>
                    </m:sSub>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0</m:t>
                        </m:r>
                      </m:e>
                    </m:d>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1</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0</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1</m:t>
                    </m:r>
                  </m:oMath>
                </a14:m>
                <a:endParaRPr lang="en-US" dirty="0">
                  <a:solidFill>
                    <a:schemeClr val="tx1"/>
                  </a:solidFill>
                </a:endParaRPr>
              </a:p>
            </p:txBody>
          </p:sp>
        </mc:Choice>
        <mc:Fallback>
          <p:sp>
            <p:nvSpPr>
              <p:cNvPr id="5" name="Rectangle 4">
                <a:extLst>
                  <a:ext uri="{FF2B5EF4-FFF2-40B4-BE49-F238E27FC236}">
                    <a16:creationId xmlns:a16="http://schemas.microsoft.com/office/drawing/2014/main" id="{11DE40A1-3103-FECF-1969-3AE0C9AC12C1}"/>
                  </a:ext>
                </a:extLst>
              </p:cNvPr>
              <p:cNvSpPr>
                <a:spLocks noRot="1" noChangeAspect="1" noMove="1" noResize="1" noEditPoints="1" noAdjustHandles="1" noChangeArrowheads="1" noChangeShapeType="1" noTextEdit="1"/>
              </p:cNvSpPr>
              <p:nvPr/>
            </p:nvSpPr>
            <p:spPr>
              <a:xfrm>
                <a:off x="1461481" y="6330617"/>
                <a:ext cx="7891669" cy="365126"/>
              </a:xfrm>
              <a:prstGeom prst="rect">
                <a:avLst/>
              </a:prstGeom>
              <a:blipFill>
                <a:blip r:embed="rId5"/>
                <a:stretch>
                  <a:fillRect t="-6452" b="-2419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287B9BFC-FD3A-205F-BE62-EA11FFFF6895}"/>
              </a:ext>
            </a:extLst>
          </p:cNvPr>
          <p:cNvSpPr txBox="1"/>
          <p:nvPr/>
        </p:nvSpPr>
        <p:spPr>
          <a:xfrm>
            <a:off x="28803" y="5800782"/>
            <a:ext cx="4389119" cy="738664"/>
          </a:xfrm>
          <a:prstGeom prst="rect">
            <a:avLst/>
          </a:prstGeom>
          <a:noFill/>
        </p:spPr>
        <p:txBody>
          <a:bodyPr wrap="square" rtlCol="0">
            <a:spAutoFit/>
          </a:bodyPr>
          <a:lstStyle/>
          <a:p>
            <a:r>
              <a:rPr lang="en-US" sz="2400" u="sng" dirty="0"/>
              <a:t>Step 3 - Prediction:</a:t>
            </a:r>
          </a:p>
          <a:p>
            <a:endParaRPr lang="en-US" dirty="0"/>
          </a:p>
        </p:txBody>
      </p:sp>
    </p:spTree>
    <p:extLst>
      <p:ext uri="{BB962C8B-B14F-4D97-AF65-F5344CB8AC3E}">
        <p14:creationId xmlns:p14="http://schemas.microsoft.com/office/powerpoint/2010/main" val="2248468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4</a:t>
            </a:fld>
            <a:endParaRPr lang="en-US"/>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8168640" y="1260660"/>
            <a:ext cx="4023360" cy="3789719"/>
          </a:xfrm>
        </p:spPr>
        <p:txBody>
          <a:bodyPr>
            <a:normAutofit/>
          </a:bodyPr>
          <a:lstStyle/>
          <a:p>
            <a:pPr marL="342900" indent="-342900">
              <a:buAutoNum type="arabicParenR"/>
            </a:pPr>
            <a:r>
              <a:rPr lang="en-US" sz="2000" dirty="0"/>
              <a:t>First Rung – What’s so bad about statistics?!?</a:t>
            </a:r>
          </a:p>
          <a:p>
            <a:pPr marL="0" indent="0">
              <a:buNone/>
            </a:pPr>
            <a:endParaRPr lang="en-US" sz="2000" dirty="0"/>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CA697D-DD94-9AB8-D41B-C686C2C635D9}"/>
                  </a:ext>
                </a:extLst>
              </p:cNvPr>
              <p:cNvSpPr txBox="1"/>
              <p:nvPr/>
            </p:nvSpPr>
            <p:spPr>
              <a:xfrm>
                <a:off x="89647" y="106498"/>
                <a:ext cx="7401261" cy="3139321"/>
              </a:xfrm>
              <a:prstGeom prst="rect">
                <a:avLst/>
              </a:prstGeom>
              <a:noFill/>
            </p:spPr>
            <p:txBody>
              <a:bodyPr wrap="square" rtlCol="0">
                <a:spAutoFit/>
              </a:bodyPr>
              <a:lstStyle/>
              <a:p>
                <a:r>
                  <a:rPr lang="en-US" dirty="0"/>
                  <a:t>Let us define the following:</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US" b="0" dirty="0"/>
                  <a:t> The outcome for the control population</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The outcome for the treated population</a:t>
                </a:r>
              </a:p>
              <a:p>
                <a:r>
                  <a:rPr lang="en-US" dirty="0"/>
                  <a:t>Given treatment T:</a:t>
                </a:r>
              </a:p>
              <a:p>
                <a:r>
                  <a:rPr lang="en-US" u="sng" dirty="0"/>
                  <a:t>Average Treatment Effect</a:t>
                </a:r>
                <a:r>
                  <a:rPr lang="en-US" dirty="0"/>
                  <a:t>:</a:t>
                </a:r>
              </a:p>
              <a:p>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rPr>
                        <m:t>𝐴𝑇𝐸</m:t>
                      </m:r>
                      <m:r>
                        <a:rPr lang="es-ES" i="1">
                          <a:latin typeface="Cambria Math" panose="02040503050406030204" pitchFamily="18" charset="0"/>
                        </a:rPr>
                        <m:t> = </m:t>
                      </m:r>
                      <m:r>
                        <a:rPr lang="es-ES" i="1">
                          <a:latin typeface="Cambria Math" panose="02040503050406030204" pitchFamily="18" charset="0"/>
                        </a:rPr>
                        <m:t>𝐸</m:t>
                      </m:r>
                      <m:d>
                        <m:dPr>
                          <m:begChr m:val="["/>
                          <m:endChr m:val="]"/>
                          <m:ctrlPr>
                            <a:rPr lang="es-ES" i="1">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𝑌</m:t>
                              </m:r>
                            </m:e>
                            <m:sub>
                              <m:r>
                                <a:rPr lang="es-ES" i="1">
                                  <a:latin typeface="Cambria Math" panose="02040503050406030204" pitchFamily="18" charset="0"/>
                                </a:rPr>
                                <m:t>1</m:t>
                              </m:r>
                            </m:sub>
                          </m:sSub>
                          <m:r>
                            <a:rPr lang="es-ES" i="1">
                              <a:latin typeface="Cambria Math" panose="02040503050406030204" pitchFamily="18" charset="0"/>
                            </a:rPr>
                            <m:t> − </m:t>
                          </m:r>
                          <m:sSub>
                            <m:sSubPr>
                              <m:ctrlPr>
                                <a:rPr lang="es-ES" i="1">
                                  <a:latin typeface="Cambria Math" panose="02040503050406030204" pitchFamily="18" charset="0"/>
                                </a:rPr>
                              </m:ctrlPr>
                            </m:sSubPr>
                            <m:e>
                              <m:r>
                                <a:rPr lang="es-ES" i="1">
                                  <a:latin typeface="Cambria Math" panose="02040503050406030204" pitchFamily="18" charset="0"/>
                                </a:rPr>
                                <m:t>𝑌</m:t>
                              </m:r>
                            </m:e>
                            <m:sub>
                              <m:r>
                                <a:rPr lang="es-ES" i="1">
                                  <a:latin typeface="Cambria Math" panose="02040503050406030204" pitchFamily="18" charset="0"/>
                                </a:rPr>
                                <m:t>0</m:t>
                              </m:r>
                            </m:sub>
                          </m:sSub>
                        </m:e>
                      </m:d>
                    </m:oMath>
                  </m:oMathPara>
                </a14:m>
                <a:endParaRPr lang="en-US" dirty="0"/>
              </a:p>
              <a:p>
                <a:endParaRPr lang="en-US" dirty="0"/>
              </a:p>
              <a:p>
                <a:r>
                  <a:rPr lang="en-US" u="sng" dirty="0"/>
                  <a:t>Average Treatment Effect for the Treated:</a:t>
                </a:r>
              </a:p>
              <a:p>
                <a:endParaRPr lang="en-US" u="sng" dirty="0"/>
              </a:p>
              <a:p>
                <a:pPr/>
                <a14:m>
                  <m:oMathPara xmlns:m="http://schemas.openxmlformats.org/officeDocument/2006/math">
                    <m:oMathParaPr>
                      <m:jc m:val="centerGroup"/>
                    </m:oMathParaPr>
                    <m:oMath xmlns:m="http://schemas.openxmlformats.org/officeDocument/2006/math">
                      <m:r>
                        <a:rPr lang="es-ES" i="1" u="sng">
                          <a:latin typeface="Cambria Math" panose="02040503050406030204" pitchFamily="18" charset="0"/>
                        </a:rPr>
                        <m:t>𝐴𝑇𝑇</m:t>
                      </m:r>
                      <m:r>
                        <a:rPr lang="es-ES" i="1" u="sng">
                          <a:latin typeface="Cambria Math" panose="02040503050406030204" pitchFamily="18" charset="0"/>
                        </a:rPr>
                        <m:t> = </m:t>
                      </m:r>
                      <m:r>
                        <a:rPr lang="es-ES" i="1" u="sng">
                          <a:latin typeface="Cambria Math" panose="02040503050406030204" pitchFamily="18" charset="0"/>
                        </a:rPr>
                        <m:t>𝐸</m:t>
                      </m:r>
                      <m:r>
                        <a:rPr lang="es-ES" i="1" u="sng">
                          <a:latin typeface="Cambria Math" panose="02040503050406030204" pitchFamily="18" charset="0"/>
                        </a:rPr>
                        <m:t>[</m:t>
                      </m:r>
                      <m:sSub>
                        <m:sSubPr>
                          <m:ctrlPr>
                            <a:rPr lang="es-ES" i="1" u="sng">
                              <a:latin typeface="Cambria Math" panose="02040503050406030204" pitchFamily="18" charset="0"/>
                            </a:rPr>
                          </m:ctrlPr>
                        </m:sSubPr>
                        <m:e>
                          <m:r>
                            <a:rPr lang="es-ES" i="1" u="sng">
                              <a:latin typeface="Cambria Math" panose="02040503050406030204" pitchFamily="18" charset="0"/>
                            </a:rPr>
                            <m:t>𝑌</m:t>
                          </m:r>
                        </m:e>
                        <m:sub>
                          <m:r>
                            <a:rPr lang="es-ES" i="1" u="sng">
                              <a:latin typeface="Cambria Math" panose="02040503050406030204" pitchFamily="18" charset="0"/>
                            </a:rPr>
                            <m:t>1</m:t>
                          </m:r>
                        </m:sub>
                      </m:sSub>
                      <m:r>
                        <a:rPr lang="es-ES" i="1" u="sng">
                          <a:latin typeface="Cambria Math" panose="02040503050406030204" pitchFamily="18" charset="0"/>
                        </a:rPr>
                        <m:t> − </m:t>
                      </m:r>
                      <m:sSub>
                        <m:sSubPr>
                          <m:ctrlPr>
                            <a:rPr lang="es-ES" i="1" u="sng">
                              <a:latin typeface="Cambria Math" panose="02040503050406030204" pitchFamily="18" charset="0"/>
                            </a:rPr>
                          </m:ctrlPr>
                        </m:sSubPr>
                        <m:e>
                          <m:r>
                            <a:rPr lang="es-ES" i="1" u="sng">
                              <a:latin typeface="Cambria Math" panose="02040503050406030204" pitchFamily="18" charset="0"/>
                            </a:rPr>
                            <m:t>𝑌</m:t>
                          </m:r>
                        </m:e>
                        <m:sub>
                          <m:r>
                            <a:rPr lang="es-ES" i="1" u="sng">
                              <a:latin typeface="Cambria Math" panose="02040503050406030204" pitchFamily="18" charset="0"/>
                            </a:rPr>
                            <m:t>0</m:t>
                          </m:r>
                        </m:sub>
                      </m:sSub>
                      <m:r>
                        <a:rPr lang="es-ES" i="1" u="sng">
                          <a:latin typeface="Cambria Math" panose="02040503050406030204" pitchFamily="18" charset="0"/>
                        </a:rPr>
                        <m:t> | </m:t>
                      </m:r>
                      <m:r>
                        <a:rPr lang="es-ES" i="1" u="sng">
                          <a:latin typeface="Cambria Math" panose="02040503050406030204" pitchFamily="18" charset="0"/>
                        </a:rPr>
                        <m:t>𝑇</m:t>
                      </m:r>
                      <m:r>
                        <a:rPr lang="es-ES" i="1" u="sng">
                          <a:latin typeface="Cambria Math" panose="02040503050406030204" pitchFamily="18" charset="0"/>
                        </a:rPr>
                        <m:t>=</m:t>
                      </m:r>
                      <m:r>
                        <a:rPr lang="es-ES" i="1" u="sng">
                          <a:latin typeface="Cambria Math" panose="02040503050406030204" pitchFamily="18" charset="0"/>
                        </a:rPr>
                        <m:t>1</m:t>
                      </m:r>
                      <m:r>
                        <a:rPr lang="es-ES" i="1" u="sng">
                          <a:latin typeface="Cambria Math" panose="02040503050406030204" pitchFamily="18" charset="0"/>
                        </a:rPr>
                        <m:t>]</m:t>
                      </m:r>
                    </m:oMath>
                  </m:oMathPara>
                </a14:m>
                <a:endParaRPr lang="en-US" u="sng" dirty="0"/>
              </a:p>
              <a:p>
                <a:endParaRPr lang="en-US" dirty="0"/>
              </a:p>
            </p:txBody>
          </p:sp>
        </mc:Choice>
        <mc:Fallback xmlns="">
          <p:sp>
            <p:nvSpPr>
              <p:cNvPr id="2" name="TextBox 1">
                <a:extLst>
                  <a:ext uri="{FF2B5EF4-FFF2-40B4-BE49-F238E27FC236}">
                    <a16:creationId xmlns:a16="http://schemas.microsoft.com/office/drawing/2014/main" id="{1FCA697D-DD94-9AB8-D41B-C686C2C635D9}"/>
                  </a:ext>
                </a:extLst>
              </p:cNvPr>
              <p:cNvSpPr txBox="1">
                <a:spLocks noRot="1" noChangeAspect="1" noMove="1" noResize="1" noEditPoints="1" noAdjustHandles="1" noChangeArrowheads="1" noChangeShapeType="1" noTextEdit="1"/>
              </p:cNvSpPr>
              <p:nvPr/>
            </p:nvSpPr>
            <p:spPr>
              <a:xfrm>
                <a:off x="89647" y="106498"/>
                <a:ext cx="7401261" cy="3139321"/>
              </a:xfrm>
              <a:prstGeom prst="rect">
                <a:avLst/>
              </a:prstGeom>
              <a:blipFill>
                <a:blip r:embed="rId3"/>
                <a:stretch>
                  <a:fillRect l="-741" t="-9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F272B6-1F9B-D2C2-D86C-1EFA54B4AE7C}"/>
                  </a:ext>
                </a:extLst>
              </p:cNvPr>
              <p:cNvSpPr txBox="1"/>
              <p:nvPr/>
            </p:nvSpPr>
            <p:spPr>
              <a:xfrm>
                <a:off x="0" y="3245819"/>
                <a:ext cx="6884894" cy="369332"/>
              </a:xfrm>
              <a:prstGeom prst="rect">
                <a:avLst/>
              </a:prstGeom>
              <a:noFill/>
            </p:spPr>
            <p:txBody>
              <a:bodyPr wrap="square" rtlCol="0">
                <a:spAutoFit/>
              </a:bodyPr>
              <a:lstStyle/>
              <a:p>
                <a:r>
                  <a:rPr lang="en-US" dirty="0"/>
                  <a:t>Note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0</m:t>
                        </m:r>
                      </m:sub>
                    </m:sSub>
                  </m:oMath>
                </a14:m>
                <a:r>
                  <a:rPr lang="en-US" dirty="0"/>
                  <a:t> is a </a:t>
                </a:r>
                <a:r>
                  <a:rPr lang="en-US" u="sng" dirty="0"/>
                  <a:t>counterfactual.</a:t>
                </a:r>
                <a:r>
                  <a:rPr lang="en-US" dirty="0"/>
                  <a:t> In the real world we have:</a:t>
                </a:r>
                <a:endParaRPr lang="en-US" u="sng" dirty="0"/>
              </a:p>
            </p:txBody>
          </p:sp>
        </mc:Choice>
        <mc:Fallback xmlns="">
          <p:sp>
            <p:nvSpPr>
              <p:cNvPr id="6" name="TextBox 5">
                <a:extLst>
                  <a:ext uri="{FF2B5EF4-FFF2-40B4-BE49-F238E27FC236}">
                    <a16:creationId xmlns:a16="http://schemas.microsoft.com/office/drawing/2014/main" id="{FAF272B6-1F9B-D2C2-D86C-1EFA54B4AE7C}"/>
                  </a:ext>
                </a:extLst>
              </p:cNvPr>
              <p:cNvSpPr txBox="1">
                <a:spLocks noRot="1" noChangeAspect="1" noMove="1" noResize="1" noEditPoints="1" noAdjustHandles="1" noChangeArrowheads="1" noChangeShapeType="1" noTextEdit="1"/>
              </p:cNvSpPr>
              <p:nvPr/>
            </p:nvSpPr>
            <p:spPr>
              <a:xfrm>
                <a:off x="0" y="3245819"/>
                <a:ext cx="6884894" cy="369332"/>
              </a:xfrm>
              <a:prstGeom prst="rect">
                <a:avLst/>
              </a:prstGeom>
              <a:blipFill>
                <a:blip r:embed="rId4"/>
                <a:stretch>
                  <a:fillRect l="-709"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08C5549-33D3-C34A-84D5-C0E399E7CD6B}"/>
                  </a:ext>
                </a:extLst>
              </p:cNvPr>
              <p:cNvSpPr txBox="1"/>
              <p:nvPr/>
            </p:nvSpPr>
            <p:spPr>
              <a:xfrm>
                <a:off x="29926" y="3710690"/>
                <a:ext cx="8606651" cy="2807243"/>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it-IT" i="1" smtClean="0">
                          <a:latin typeface="Cambria Math" panose="02040503050406030204" pitchFamily="18" charset="0"/>
                        </a:rPr>
                        <m:t>𝐸</m:t>
                      </m:r>
                      <m:d>
                        <m:dPr>
                          <m:begChr m:val="["/>
                          <m:endChr m:val="]"/>
                          <m:ctrlPr>
                            <a:rPr lang="it-IT" i="1" smtClean="0">
                              <a:latin typeface="Cambria Math" panose="02040503050406030204" pitchFamily="18" charset="0"/>
                            </a:rPr>
                          </m:ctrlPr>
                        </m:dPr>
                        <m:e>
                          <m:r>
                            <a:rPr lang="it-IT" i="1" smtClean="0">
                              <a:latin typeface="Cambria Math" panose="02040503050406030204" pitchFamily="18" charset="0"/>
                            </a:rPr>
                            <m:t>𝑌</m:t>
                          </m:r>
                        </m:e>
                        <m:e>
                          <m:r>
                            <a:rPr lang="it-IT" i="1" smtClean="0">
                              <a:latin typeface="Cambria Math" panose="02040503050406030204" pitchFamily="18" charset="0"/>
                            </a:rPr>
                            <m:t>𝑇</m:t>
                          </m:r>
                          <m:r>
                            <a:rPr lang="it-IT" i="1" smtClean="0">
                              <a:latin typeface="Cambria Math" panose="02040503050406030204" pitchFamily="18" charset="0"/>
                            </a:rPr>
                            <m:t>=</m:t>
                          </m:r>
                          <m:r>
                            <a:rPr lang="it-IT" i="1" smtClean="0">
                              <a:latin typeface="Cambria Math" panose="02040503050406030204" pitchFamily="18" charset="0"/>
                            </a:rPr>
                            <m:t>1</m:t>
                          </m:r>
                        </m:e>
                      </m:d>
                      <m:r>
                        <a:rPr lang="it-IT" i="1" smtClean="0">
                          <a:latin typeface="Cambria Math" panose="02040503050406030204" pitchFamily="18" charset="0"/>
                        </a:rPr>
                        <m:t>− </m:t>
                      </m:r>
                      <m:r>
                        <a:rPr lang="it-IT" i="1" smtClean="0">
                          <a:latin typeface="Cambria Math" panose="02040503050406030204" pitchFamily="18" charset="0"/>
                        </a:rPr>
                        <m:t>𝐸</m:t>
                      </m:r>
                      <m:d>
                        <m:dPr>
                          <m:begChr m:val="["/>
                          <m:endChr m:val="]"/>
                          <m:ctrlPr>
                            <a:rPr lang="it-IT" i="1" smtClean="0">
                              <a:latin typeface="Cambria Math" panose="02040503050406030204" pitchFamily="18" charset="0"/>
                            </a:rPr>
                          </m:ctrlPr>
                        </m:dPr>
                        <m:e>
                          <m:r>
                            <a:rPr lang="it-IT" i="1" smtClean="0">
                              <a:latin typeface="Cambria Math" panose="02040503050406030204" pitchFamily="18" charset="0"/>
                            </a:rPr>
                            <m:t>𝑌</m:t>
                          </m:r>
                        </m:e>
                        <m:e>
                          <m:r>
                            <a:rPr lang="it-IT" i="1" smtClean="0">
                              <a:latin typeface="Cambria Math" panose="02040503050406030204" pitchFamily="18" charset="0"/>
                            </a:rPr>
                            <m:t>𝑇</m:t>
                          </m:r>
                          <m:r>
                            <a:rPr lang="it-IT" i="1" smtClean="0">
                              <a:latin typeface="Cambria Math" panose="02040503050406030204" pitchFamily="18" charset="0"/>
                            </a:rPr>
                            <m:t>=</m:t>
                          </m:r>
                          <m:r>
                            <a:rPr lang="it-IT" i="1" smtClean="0">
                              <a:latin typeface="Cambria Math" panose="02040503050406030204" pitchFamily="18" charset="0"/>
                            </a:rPr>
                            <m:t>0</m:t>
                          </m:r>
                        </m:e>
                      </m:d>
                      <m:r>
                        <a:rPr lang="it-IT" i="1" smtClean="0">
                          <a:latin typeface="Cambria Math" panose="02040503050406030204" pitchFamily="18" charset="0"/>
                        </a:rPr>
                        <m:t>= </m:t>
                      </m:r>
                      <m:r>
                        <a:rPr lang="it-IT" i="1" smtClean="0">
                          <a:latin typeface="Cambria Math" panose="02040503050406030204" pitchFamily="18" charset="0"/>
                        </a:rPr>
                        <m:t>𝐸</m:t>
                      </m:r>
                      <m:d>
                        <m:dPr>
                          <m:begChr m:val="["/>
                          <m:endChr m:val="]"/>
                          <m:ctrlPr>
                            <a:rPr lang="it-IT" i="1" smtClean="0">
                              <a:latin typeface="Cambria Math" panose="02040503050406030204" pitchFamily="18" charset="0"/>
                            </a:rPr>
                          </m:ctrlPr>
                        </m:dPr>
                        <m:e>
                          <m:sSub>
                            <m:sSubPr>
                              <m:ctrlPr>
                                <a:rPr lang="it-IT" i="1">
                                  <a:latin typeface="Cambria Math" panose="02040503050406030204" pitchFamily="18" charset="0"/>
                                </a:rPr>
                              </m:ctrlPr>
                            </m:sSubPr>
                            <m:e>
                              <m:r>
                                <a:rPr lang="it-IT" i="1">
                                  <a:latin typeface="Cambria Math" panose="02040503050406030204" pitchFamily="18" charset="0"/>
                                </a:rPr>
                                <m:t>𝑌</m:t>
                              </m:r>
                            </m:e>
                            <m:sub>
                              <m:r>
                                <a:rPr lang="it-IT" i="1">
                                  <a:latin typeface="Cambria Math" panose="02040503050406030204" pitchFamily="18" charset="0"/>
                                </a:rPr>
                                <m:t>1</m:t>
                              </m:r>
                            </m:sub>
                          </m:sSub>
                        </m:e>
                        <m:e>
                          <m:r>
                            <a:rPr lang="it-IT" i="1">
                              <a:latin typeface="Cambria Math" panose="02040503050406030204" pitchFamily="18" charset="0"/>
                            </a:rPr>
                            <m:t>𝑇</m:t>
                          </m:r>
                          <m:r>
                            <a:rPr lang="it-IT" i="1">
                              <a:latin typeface="Cambria Math" panose="02040503050406030204" pitchFamily="18" charset="0"/>
                            </a:rPr>
                            <m:t>=</m:t>
                          </m:r>
                          <m:r>
                            <a:rPr lang="it-IT" i="1">
                              <a:latin typeface="Cambria Math" panose="02040503050406030204" pitchFamily="18" charset="0"/>
                            </a:rPr>
                            <m:t>1</m:t>
                          </m:r>
                        </m:e>
                      </m:d>
                      <m:r>
                        <a:rPr lang="it-IT" i="1">
                          <a:latin typeface="Cambria Math" panose="02040503050406030204" pitchFamily="18" charset="0"/>
                        </a:rPr>
                        <m:t>− </m:t>
                      </m:r>
                      <m:r>
                        <a:rPr lang="it-IT" i="1">
                          <a:latin typeface="Cambria Math" panose="02040503050406030204" pitchFamily="18" charset="0"/>
                        </a:rPr>
                        <m:t>𝐸</m:t>
                      </m:r>
                      <m:d>
                        <m:dPr>
                          <m:begChr m:val="["/>
                          <m:endChr m:val="]"/>
                          <m:ctrlPr>
                            <a:rPr lang="it-IT" i="1">
                              <a:latin typeface="Cambria Math" panose="02040503050406030204" pitchFamily="18" charset="0"/>
                            </a:rPr>
                          </m:ctrlPr>
                        </m:dPr>
                        <m:e>
                          <m:sSub>
                            <m:sSubPr>
                              <m:ctrlPr>
                                <a:rPr lang="it-IT" i="1">
                                  <a:latin typeface="Cambria Math" panose="02040503050406030204" pitchFamily="18" charset="0"/>
                                </a:rPr>
                              </m:ctrlPr>
                            </m:sSubPr>
                            <m:e>
                              <m:r>
                                <a:rPr lang="it-IT" i="1">
                                  <a:latin typeface="Cambria Math" panose="02040503050406030204" pitchFamily="18" charset="0"/>
                                </a:rPr>
                                <m:t>𝑌</m:t>
                              </m:r>
                            </m:e>
                            <m:sub>
                              <m:r>
                                <a:rPr lang="it-IT" i="1">
                                  <a:latin typeface="Cambria Math" panose="02040503050406030204" pitchFamily="18" charset="0"/>
                                </a:rPr>
                                <m:t>0</m:t>
                              </m:r>
                            </m:sub>
                          </m:sSub>
                        </m:e>
                        <m:e>
                          <m:r>
                            <a:rPr lang="it-IT" i="1">
                              <a:latin typeface="Cambria Math" panose="02040503050406030204" pitchFamily="18" charset="0"/>
                            </a:rPr>
                            <m:t>𝑇</m:t>
                          </m:r>
                          <m:r>
                            <a:rPr lang="it-IT" i="1">
                              <a:latin typeface="Cambria Math" panose="02040503050406030204" pitchFamily="18" charset="0"/>
                            </a:rPr>
                            <m:t>=</m:t>
                          </m:r>
                          <m:r>
                            <a:rPr lang="it-IT" i="1">
                              <a:latin typeface="Cambria Math" panose="02040503050406030204" pitchFamily="18" charset="0"/>
                            </a:rPr>
                            <m:t>0</m:t>
                          </m:r>
                        </m:e>
                      </m:d>
                    </m:oMath>
                  </m:oMathPara>
                </a14:m>
                <a:endParaRPr lang="en-US" dirty="0"/>
              </a:p>
              <a:p>
                <a:endParaRPr lang="en-US" dirty="0"/>
              </a:p>
              <a:p>
                <a:r>
                  <a:rPr lang="en-US" dirty="0"/>
                  <a:t>Adding the counterfactual outcome </a:t>
                </a:r>
                <a14:m>
                  <m:oMath xmlns:m="http://schemas.openxmlformats.org/officeDocument/2006/math">
                    <m:r>
                      <a:rPr lang="en-US" b="0" i="1" dirty="0" smtClean="0">
                        <a:latin typeface="Cambria Math" panose="02040503050406030204" pitchFamily="18" charset="0"/>
                      </a:rPr>
                      <m:t>𝐸</m:t>
                    </m:r>
                    <m:d>
                      <m:dPr>
                        <m:begChr m:val="["/>
                        <m:endChr m:val="]"/>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𝑌</m:t>
                            </m:r>
                          </m:e>
                          <m:sub>
                            <m:r>
                              <a:rPr lang="en-US" b="0" i="1" dirty="0" smtClean="0">
                                <a:latin typeface="Cambria Math" panose="02040503050406030204" pitchFamily="18" charset="0"/>
                              </a:rPr>
                              <m:t>0</m:t>
                            </m:r>
                          </m:sub>
                        </m:sSub>
                      </m:e>
                      <m:e>
                        <m:r>
                          <a:rPr lang="en-US" b="0" i="1" dirty="0" smtClean="0">
                            <a:latin typeface="Cambria Math" panose="02040503050406030204" pitchFamily="18" charset="0"/>
                          </a:rPr>
                          <m:t>𝑇</m:t>
                        </m:r>
                        <m:r>
                          <a:rPr lang="en-US" b="0" i="1" dirty="0" smtClean="0">
                            <a:latin typeface="Cambria Math" panose="02040503050406030204" pitchFamily="18" charset="0"/>
                          </a:rPr>
                          <m:t>=</m:t>
                        </m:r>
                        <m:r>
                          <a:rPr lang="en-US" b="0" i="1" dirty="0" smtClean="0">
                            <a:latin typeface="Cambria Math" panose="02040503050406030204" pitchFamily="18" charset="0"/>
                          </a:rPr>
                          <m:t>1</m:t>
                        </m:r>
                      </m:e>
                    </m:d>
                    <m:r>
                      <a:rPr lang="en-US" b="0" i="0" dirty="0" smtClean="0">
                        <a:latin typeface="Cambria Math" panose="02040503050406030204" pitchFamily="18" charset="0"/>
                      </a:rPr>
                      <m:t>:</m:t>
                    </m:r>
                  </m:oMath>
                </a14:m>
                <a:endParaRPr lang="en-US" b="0" dirty="0"/>
              </a:p>
              <a:p>
                <a:endParaRPr lang="en-US" b="0"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 </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 = </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 </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 + </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 </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oMath>
                  </m:oMathPara>
                </a14:m>
                <a:endParaRPr lang="en-US" dirty="0"/>
              </a:p>
              <a:p>
                <a:endParaRPr lang="en-US" dirty="0"/>
              </a:p>
              <a:p>
                <a:r>
                  <a:rPr lang="en-US" dirty="0"/>
                  <a:t>Re-order and merge:</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 </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 =</m:t>
                      </m:r>
                      <m:limLow>
                        <m:limLowPr>
                          <m:ctrlPr>
                            <a:rPr lang="en-US" b="0" i="1" smtClean="0">
                              <a:latin typeface="Cambria Math" panose="02040503050406030204" pitchFamily="18" charset="0"/>
                            </a:rPr>
                          </m:ctrlPr>
                        </m:limLowPr>
                        <m:e>
                          <m:groupChr>
                            <m:groupChrPr>
                              <m:chr m:val="⏟"/>
                              <m:ctrlPr>
                                <a:rPr lang="en-US" b="0" i="1" smtClean="0">
                                  <a:latin typeface="Cambria Math" panose="02040503050406030204" pitchFamily="18" charset="0"/>
                                </a:rPr>
                              </m:ctrlPr>
                            </m:groupChrPr>
                            <m:e>
                              <m:d>
                                <m:dPr>
                                  <m:begChr m:val="{"/>
                                  <m:endChr m:val="}"/>
                                  <m:ctrlPr>
                                    <a:rPr lang="en-US" b="0" i="1" smtClean="0">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1</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e>
                              </m:d>
                            </m:e>
                          </m:groupChr>
                        </m:e>
                        <m:lim>
                          <m:r>
                            <a:rPr lang="en-US" b="0" i="1" smtClean="0">
                              <a:latin typeface="Cambria Math" panose="02040503050406030204" pitchFamily="18" charset="0"/>
                            </a:rPr>
                            <m:t>𝐴𝑇𝑇</m:t>
                          </m:r>
                        </m:lim>
                      </m:limLow>
                      <m:r>
                        <a:rPr lang="en-US" b="0" i="1" smtClean="0">
                          <a:latin typeface="Cambria Math" panose="02040503050406030204" pitchFamily="18" charset="0"/>
                        </a:rPr>
                        <m:t> </m:t>
                      </m:r>
                      <m:r>
                        <a:rPr lang="en-US" i="1">
                          <a:latin typeface="Cambria Math" panose="02040503050406030204" pitchFamily="18" charset="0"/>
                        </a:rPr>
                        <m:t> +</m:t>
                      </m:r>
                      <m:limLow>
                        <m:limLowPr>
                          <m:ctrlPr>
                            <a:rPr lang="en-US" i="1">
                              <a:latin typeface="Cambria Math" panose="02040503050406030204" pitchFamily="18" charset="0"/>
                            </a:rPr>
                          </m:ctrlPr>
                        </m:limLowPr>
                        <m:e>
                          <m:groupChr>
                            <m:groupChrPr>
                              <m:chr m:val="⏟"/>
                              <m:ctrlPr>
                                <a:rPr lang="en-US" i="1" smtClean="0">
                                  <a:latin typeface="Cambria Math" panose="02040503050406030204" pitchFamily="18" charset="0"/>
                                </a:rPr>
                              </m:ctrlPr>
                            </m:groupChrPr>
                            <m:e>
                              <m:d>
                                <m:dPr>
                                  <m:begChr m:val="{"/>
                                  <m:endChr m:val="}"/>
                                  <m:ctrlPr>
                                    <a:rPr lang="en-US" b="0" i="1" smtClean="0">
                                      <a:latin typeface="Cambria Math" panose="02040503050406030204" pitchFamily="18" charset="0"/>
                                    </a:rPr>
                                  </m:ctrlPr>
                                </m:dPr>
                                <m:e>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0</m:t>
                                          </m:r>
                                        </m:sub>
                                      </m:sSub>
                                    </m:e>
                                    <m:e>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1</m:t>
                                      </m:r>
                                    </m:e>
                                  </m:d>
                                  <m:r>
                                    <a:rPr lang="en-US" i="1">
                                      <a:latin typeface="Cambria Math" panose="02040503050406030204" pitchFamily="18" charset="0"/>
                                    </a:rPr>
                                    <m:t>− </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0</m:t>
                                          </m:r>
                                        </m:sub>
                                      </m:sSub>
                                    </m:e>
                                    <m:e>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0</m:t>
                                      </m:r>
                                    </m:e>
                                  </m:d>
                                </m:e>
                              </m:d>
                            </m:e>
                          </m:groupChr>
                        </m:e>
                        <m:lim>
                          <m:r>
                            <a:rPr lang="en-US" b="0" i="1" smtClean="0">
                              <a:latin typeface="Cambria Math" panose="02040503050406030204" pitchFamily="18" charset="0"/>
                            </a:rPr>
                            <m:t>𝐵𝐼𝐴𝑆</m:t>
                          </m:r>
                        </m:lim>
                      </m:limLow>
                    </m:oMath>
                  </m:oMathPara>
                </a14:m>
                <a:endParaRPr lang="en-US" dirty="0"/>
              </a:p>
            </p:txBody>
          </p:sp>
        </mc:Choice>
        <mc:Fallback xmlns="">
          <p:sp>
            <p:nvSpPr>
              <p:cNvPr id="7" name="TextBox 6">
                <a:extLst>
                  <a:ext uri="{FF2B5EF4-FFF2-40B4-BE49-F238E27FC236}">
                    <a16:creationId xmlns:a16="http://schemas.microsoft.com/office/drawing/2014/main" id="{708C5549-33D3-C34A-84D5-C0E399E7CD6B}"/>
                  </a:ext>
                </a:extLst>
              </p:cNvPr>
              <p:cNvSpPr txBox="1">
                <a:spLocks noRot="1" noChangeAspect="1" noMove="1" noResize="1" noEditPoints="1" noAdjustHandles="1" noChangeArrowheads="1" noChangeShapeType="1" noTextEdit="1"/>
              </p:cNvSpPr>
              <p:nvPr/>
            </p:nvSpPr>
            <p:spPr>
              <a:xfrm>
                <a:off x="29926" y="3710690"/>
                <a:ext cx="8606651" cy="2807243"/>
              </a:xfrm>
              <a:prstGeom prst="rect">
                <a:avLst/>
              </a:prstGeom>
              <a:blipFill>
                <a:blip r:embed="rId5"/>
                <a:stretch>
                  <a:fillRect l="-637"/>
                </a:stretch>
              </a:blipFill>
            </p:spPr>
            <p:txBody>
              <a:bodyPr/>
              <a:lstStyle/>
              <a:p>
                <a:r>
                  <a:rPr lang="en-US">
                    <a:noFill/>
                  </a:rPr>
                  <a:t> </a:t>
                </a:r>
              </a:p>
            </p:txBody>
          </p:sp>
        </mc:Fallback>
      </mc:AlternateContent>
    </p:spTree>
    <p:extLst>
      <p:ext uri="{BB962C8B-B14F-4D97-AF65-F5344CB8AC3E}">
        <p14:creationId xmlns:p14="http://schemas.microsoft.com/office/powerpoint/2010/main" val="132537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5</a:t>
            </a:fld>
            <a:endParaRPr lang="en-US"/>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8168640" y="1260660"/>
            <a:ext cx="4023360" cy="3789719"/>
          </a:xfrm>
        </p:spPr>
        <p:txBody>
          <a:bodyPr>
            <a:normAutofit/>
          </a:bodyPr>
          <a:lstStyle/>
          <a:p>
            <a:pPr marL="342900" indent="-342900">
              <a:buAutoNum type="arabicParenR"/>
            </a:pPr>
            <a:r>
              <a:rPr lang="en-US" sz="2000" dirty="0"/>
              <a:t>What’s wrong with RCT?</a:t>
            </a:r>
          </a:p>
          <a:p>
            <a:pPr marL="0" indent="0">
              <a:buNone/>
            </a:pPr>
            <a:endParaRPr lang="en-US" sz="2000" dirty="0"/>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2" name="TextBox 1">
            <a:extLst>
              <a:ext uri="{FF2B5EF4-FFF2-40B4-BE49-F238E27FC236}">
                <a16:creationId xmlns:a16="http://schemas.microsoft.com/office/drawing/2014/main" id="{25A14751-49F2-BC6B-3F2D-2FE24540BA68}"/>
              </a:ext>
            </a:extLst>
          </p:cNvPr>
          <p:cNvSpPr txBox="1"/>
          <p:nvPr/>
        </p:nvSpPr>
        <p:spPr>
          <a:xfrm>
            <a:off x="279699" y="613186"/>
            <a:ext cx="5816301" cy="4370427"/>
          </a:xfrm>
          <a:prstGeom prst="rect">
            <a:avLst/>
          </a:prstGeom>
          <a:noFill/>
        </p:spPr>
        <p:txBody>
          <a:bodyPr wrap="square" rtlCol="0">
            <a:spAutoFit/>
          </a:bodyPr>
          <a:lstStyle/>
          <a:p>
            <a:r>
              <a:rPr lang="en-US" dirty="0"/>
              <a:t>According to Pearl, RCT were the first dive into causality.</a:t>
            </a:r>
          </a:p>
          <a:p>
            <a:endParaRPr lang="en-US" dirty="0"/>
          </a:p>
          <a:p>
            <a:r>
              <a:rPr lang="en-US" dirty="0"/>
              <a:t>	</a:t>
            </a:r>
          </a:p>
          <a:p>
            <a:r>
              <a:rPr lang="en-US" sz="2800" dirty="0"/>
              <a:t>“the randomized controlled trial (RCT). From a causal perspective, the RCT is a man-made tool for uncovering the query P(L | do(D)), which is a property of nature. Its main purpose is to disassociate variables of interest (say, D and L) from other variables (Z) that would otherwise affect them both.”</a:t>
            </a:r>
          </a:p>
        </p:txBody>
      </p:sp>
      <p:pic>
        <p:nvPicPr>
          <p:cNvPr id="1026" name="Picture 2">
            <a:extLst>
              <a:ext uri="{FF2B5EF4-FFF2-40B4-BE49-F238E27FC236}">
                <a16:creationId xmlns:a16="http://schemas.microsoft.com/office/drawing/2014/main" id="{E40CD962-1D2F-381B-F473-BDE6F35F13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70" r="26844"/>
          <a:stretch/>
        </p:blipFill>
        <p:spPr bwMode="auto">
          <a:xfrm>
            <a:off x="6807500" y="2326734"/>
            <a:ext cx="5384500" cy="3168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376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6</a:t>
            </a:fld>
            <a:endParaRPr lang="en-US"/>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2" name="TextBox 1">
            <a:extLst>
              <a:ext uri="{FF2B5EF4-FFF2-40B4-BE49-F238E27FC236}">
                <a16:creationId xmlns:a16="http://schemas.microsoft.com/office/drawing/2014/main" id="{25A14751-49F2-BC6B-3F2D-2FE24540BA68}"/>
              </a:ext>
            </a:extLst>
          </p:cNvPr>
          <p:cNvSpPr txBox="1"/>
          <p:nvPr/>
        </p:nvSpPr>
        <p:spPr>
          <a:xfrm>
            <a:off x="279699" y="613186"/>
            <a:ext cx="5816301" cy="800219"/>
          </a:xfrm>
          <a:prstGeom prst="rect">
            <a:avLst/>
          </a:prstGeom>
          <a:noFill/>
        </p:spPr>
        <p:txBody>
          <a:bodyPr wrap="square" rtlCol="0">
            <a:spAutoFit/>
          </a:bodyPr>
          <a:lstStyle/>
          <a:p>
            <a:r>
              <a:rPr lang="en-US" u="sng" dirty="0"/>
              <a:t>Difference between doing and intervention:</a:t>
            </a:r>
          </a:p>
          <a:p>
            <a:endParaRPr lang="en-US" sz="2800" dirty="0"/>
          </a:p>
        </p:txBody>
      </p:sp>
      <p:sp>
        <p:nvSpPr>
          <p:cNvPr id="5" name="TextBox 4">
            <a:extLst>
              <a:ext uri="{FF2B5EF4-FFF2-40B4-BE49-F238E27FC236}">
                <a16:creationId xmlns:a16="http://schemas.microsoft.com/office/drawing/2014/main" id="{115B853F-05CA-9B2C-3E00-E2F18FFB3B1C}"/>
              </a:ext>
            </a:extLst>
          </p:cNvPr>
          <p:cNvSpPr txBox="1"/>
          <p:nvPr/>
        </p:nvSpPr>
        <p:spPr>
          <a:xfrm>
            <a:off x="170563" y="6079375"/>
            <a:ext cx="11822654" cy="754053"/>
          </a:xfrm>
          <a:prstGeom prst="rect">
            <a:avLst/>
          </a:prstGeom>
          <a:noFill/>
        </p:spPr>
        <p:txBody>
          <a:bodyPr wrap="square" rtlCol="0">
            <a:spAutoFit/>
          </a:bodyPr>
          <a:lstStyle/>
          <a:p>
            <a:r>
              <a:rPr lang="en-US" dirty="0"/>
              <a:t>Confounding, then, should simply be </a:t>
            </a:r>
            <a:r>
              <a:rPr lang="en-US" sz="2500" dirty="0"/>
              <a:t>defined</a:t>
            </a:r>
            <a:r>
              <a:rPr lang="en-US" dirty="0"/>
              <a:t> as anything that leads to a discrepancy between the two</a:t>
            </a:r>
          </a:p>
          <a:p>
            <a:r>
              <a:rPr lang="en-US" dirty="0"/>
              <a:t>: P(Y | X) ≠ P(Y | do(X)).</a:t>
            </a:r>
          </a:p>
        </p:txBody>
      </p:sp>
      <p:pic>
        <p:nvPicPr>
          <p:cNvPr id="3" name="Picture 2">
            <a:extLst>
              <a:ext uri="{FF2B5EF4-FFF2-40B4-BE49-F238E27FC236}">
                <a16:creationId xmlns:a16="http://schemas.microsoft.com/office/drawing/2014/main" id="{9253F460-DDB0-61D1-7E0E-65A67FBE6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584" y="1413405"/>
            <a:ext cx="8410575" cy="4200525"/>
          </a:xfrm>
          <a:prstGeom prst="rect">
            <a:avLst/>
          </a:prstGeom>
          <a:solidFill>
            <a:schemeClr val="bg1"/>
          </a:solidFill>
        </p:spPr>
      </p:pic>
    </p:spTree>
    <p:extLst>
      <p:ext uri="{BB962C8B-B14F-4D97-AF65-F5344CB8AC3E}">
        <p14:creationId xmlns:p14="http://schemas.microsoft.com/office/powerpoint/2010/main" val="993064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7</a:t>
            </a:fld>
            <a:endParaRPr lang="en-US"/>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8168640" y="1260660"/>
            <a:ext cx="4023360" cy="3789719"/>
          </a:xfrm>
        </p:spPr>
        <p:txBody>
          <a:bodyPr>
            <a:normAutofit/>
          </a:bodyPr>
          <a:lstStyle/>
          <a:p>
            <a:pPr marL="342900" indent="-342900">
              <a:buAutoNum type="arabicParenR"/>
            </a:pPr>
            <a:r>
              <a:rPr lang="en-US" sz="2000" dirty="0"/>
              <a:t>Crash course GCM’s</a:t>
            </a:r>
          </a:p>
          <a:p>
            <a:pPr marL="0" indent="0">
              <a:buNone/>
            </a:pPr>
            <a:endParaRPr lang="en-US" sz="2000" dirty="0"/>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sp>
        <p:nvSpPr>
          <p:cNvPr id="6" name="Rectangle 5">
            <a:extLst>
              <a:ext uri="{FF2B5EF4-FFF2-40B4-BE49-F238E27FC236}">
                <a16:creationId xmlns:a16="http://schemas.microsoft.com/office/drawing/2014/main" id="{EB8CADE5-FA38-9496-8E47-9238435D6980}"/>
              </a:ext>
            </a:extLst>
          </p:cNvPr>
          <p:cNvSpPr>
            <a:spLocks noChangeArrowheads="1"/>
          </p:cNvSpPr>
          <p:nvPr/>
        </p:nvSpPr>
        <p:spPr bwMode="auto">
          <a:xfrm>
            <a:off x="86062" y="101149"/>
            <a:ext cx="736611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98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8" name="Picture 6">
            <a:extLst>
              <a:ext uri="{FF2B5EF4-FFF2-40B4-BE49-F238E27FC236}">
                <a16:creationId xmlns:a16="http://schemas.microsoft.com/office/drawing/2014/main" id="{F9F97161-00E7-090A-5516-48A9F8528F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5" y="12268"/>
            <a:ext cx="6572250" cy="31432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982361D-5FF2-E27E-4747-772728A810F3}"/>
                  </a:ext>
                </a:extLst>
              </p:cNvPr>
              <p:cNvSpPr txBox="1"/>
              <p:nvPr/>
            </p:nvSpPr>
            <p:spPr>
              <a:xfrm>
                <a:off x="247425" y="3324113"/>
                <a:ext cx="1161826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𝑃𝑟𝑜𝑚𝑜𝑡𝑖𝑜𝑛</m:t>
                          </m:r>
                        </m:e>
                        <m:e>
                          <m:r>
                            <a:rPr lang="en-US" i="1">
                              <a:latin typeface="Cambria Math" panose="02040503050406030204" pitchFamily="18" charset="0"/>
                            </a:rPr>
                            <m:t>𝑆𝑜𝑙𝑣𝑒</m:t>
                          </m:r>
                          <m:r>
                            <a:rPr lang="en-US" i="1">
                              <a:latin typeface="Cambria Math" panose="02040503050406030204" pitchFamily="18" charset="0"/>
                            </a:rPr>
                            <m:t> </m:t>
                          </m:r>
                          <m:r>
                            <a:rPr lang="en-US" i="1">
                              <a:latin typeface="Cambria Math" panose="02040503050406030204" pitchFamily="18" charset="0"/>
                            </a:rPr>
                            <m:t>𝑝𝑟𝑜𝑏𝑙𝑒𝑚𝑠</m:t>
                          </m:r>
                          <m:r>
                            <a:rPr lang="en-US" i="1">
                              <a:latin typeface="Cambria Math" panose="02040503050406030204" pitchFamily="18" charset="0"/>
                            </a:rPr>
                            <m:t>, </m:t>
                          </m:r>
                          <m:r>
                            <a:rPr lang="en-US" i="1">
                              <a:latin typeface="Cambria Math" panose="02040503050406030204" pitchFamily="18" charset="0"/>
                            </a:rPr>
                            <m:t>𝐶𝑎𝑢𝑠𝑎𝑙</m:t>
                          </m:r>
                          <m:r>
                            <a:rPr lang="en-US" i="1">
                              <a:latin typeface="Cambria Math" panose="02040503050406030204" pitchFamily="18" charset="0"/>
                            </a:rPr>
                            <m:t> </m:t>
                          </m:r>
                          <m:r>
                            <a:rPr lang="en-US" i="1">
                              <a:latin typeface="Cambria Math" panose="02040503050406030204" pitchFamily="18" charset="0"/>
                            </a:rPr>
                            <m:t>𝑘𝑛𝑜𝑤𝑙𝑒𝑑𝑔𝑒</m:t>
                          </m:r>
                        </m:e>
                      </m:d>
                      <m:r>
                        <a:rPr lang="en-US" b="0" i="1" smtClean="0">
                          <a:latin typeface="Cambria Math" panose="02040503050406030204" pitchFamily="18" charset="0"/>
                        </a:rPr>
                        <m:t>= </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𝑃𝑟𝑜𝑚𝑜𝑡𝑖𝑜𝑛</m:t>
                          </m:r>
                        </m:e>
                        <m:e>
                          <m:r>
                            <a:rPr lang="en-US" i="1">
                              <a:latin typeface="Cambria Math" panose="02040503050406030204" pitchFamily="18" charset="0"/>
                            </a:rPr>
                            <m:t>𝑆𝑜𝑙𝑣𝑒</m:t>
                          </m:r>
                          <m:r>
                            <a:rPr lang="en-US" i="1">
                              <a:latin typeface="Cambria Math" panose="02040503050406030204" pitchFamily="18" charset="0"/>
                            </a:rPr>
                            <m:t> </m:t>
                          </m:r>
                          <m:r>
                            <a:rPr lang="en-US" i="1">
                              <a:latin typeface="Cambria Math" panose="02040503050406030204" pitchFamily="18" charset="0"/>
                            </a:rPr>
                            <m:t>𝑝𝑟𝑜𝑏𝑙𝑒𝑚𝑠</m:t>
                          </m:r>
                        </m:e>
                      </m:d>
                    </m:oMath>
                  </m:oMathPara>
                </a14:m>
                <a:endParaRPr lang="en-US" dirty="0"/>
              </a:p>
            </p:txBody>
          </p:sp>
        </mc:Choice>
        <mc:Fallback xmlns="">
          <p:sp>
            <p:nvSpPr>
              <p:cNvPr id="7" name="TextBox 6">
                <a:extLst>
                  <a:ext uri="{FF2B5EF4-FFF2-40B4-BE49-F238E27FC236}">
                    <a16:creationId xmlns:a16="http://schemas.microsoft.com/office/drawing/2014/main" id="{9982361D-5FF2-E27E-4747-772728A810F3}"/>
                  </a:ext>
                </a:extLst>
              </p:cNvPr>
              <p:cNvSpPr txBox="1">
                <a:spLocks noRot="1" noChangeAspect="1" noMove="1" noResize="1" noEditPoints="1" noAdjustHandles="1" noChangeArrowheads="1" noChangeShapeType="1" noTextEdit="1"/>
              </p:cNvSpPr>
              <p:nvPr/>
            </p:nvSpPr>
            <p:spPr>
              <a:xfrm>
                <a:off x="247425" y="3324113"/>
                <a:ext cx="11618260" cy="369332"/>
              </a:xfrm>
              <a:prstGeom prst="rect">
                <a:avLst/>
              </a:prstGeom>
              <a:blipFill>
                <a:blip r:embed="rId4"/>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3E6E8F0-53BC-2711-AAAC-BDE2A4CA334E}"/>
                  </a:ext>
                </a:extLst>
              </p:cNvPr>
              <p:cNvSpPr txBox="1"/>
              <p:nvPr/>
            </p:nvSpPr>
            <p:spPr>
              <a:xfrm>
                <a:off x="247425" y="3817914"/>
                <a:ext cx="6142617" cy="369332"/>
              </a:xfrm>
              <a:prstGeom prst="rect">
                <a:avLst/>
              </a:prstGeom>
              <a:noFill/>
            </p:spPr>
            <p:txBody>
              <a:bodyPr wrap="square" rtlCol="0">
                <a:spAutoFit/>
              </a:bodyPr>
              <a:lstStyle/>
              <a:p>
                <a:r>
                  <a:rPr lang="en-US" dirty="0"/>
                  <a:t>This graph suggests A is dependent on C or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 | </m:t>
                    </m:r>
                    <m:r>
                      <a:rPr lang="en-US" b="0" i="1" smtClean="0">
                        <a:latin typeface="Cambria Math" panose="02040503050406030204" pitchFamily="18" charset="0"/>
                      </a:rPr>
                      <m:t>𝐵</m:t>
                    </m:r>
                  </m:oMath>
                </a14:m>
                <a:endParaRPr lang="en-US" dirty="0"/>
              </a:p>
            </p:txBody>
          </p:sp>
        </mc:Choice>
        <mc:Fallback xmlns="">
          <p:sp>
            <p:nvSpPr>
              <p:cNvPr id="11" name="TextBox 10">
                <a:extLst>
                  <a:ext uri="{FF2B5EF4-FFF2-40B4-BE49-F238E27FC236}">
                    <a16:creationId xmlns:a16="http://schemas.microsoft.com/office/drawing/2014/main" id="{F3E6E8F0-53BC-2711-AAAC-BDE2A4CA334E}"/>
                  </a:ext>
                </a:extLst>
              </p:cNvPr>
              <p:cNvSpPr txBox="1">
                <a:spLocks noRot="1" noChangeAspect="1" noMove="1" noResize="1" noEditPoints="1" noAdjustHandles="1" noChangeArrowheads="1" noChangeShapeType="1" noTextEdit="1"/>
              </p:cNvSpPr>
              <p:nvPr/>
            </p:nvSpPr>
            <p:spPr>
              <a:xfrm>
                <a:off x="247425" y="3817914"/>
                <a:ext cx="6142617" cy="369332"/>
              </a:xfrm>
              <a:prstGeom prst="rect">
                <a:avLst/>
              </a:prstGeom>
              <a:blipFill>
                <a:blip r:embed="rId5"/>
                <a:stretch>
                  <a:fillRect l="-894"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1121258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8</a:t>
            </a:fld>
            <a:endParaRPr lang="en-US"/>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8168640" y="1260660"/>
            <a:ext cx="4023360" cy="3789719"/>
          </a:xfrm>
        </p:spPr>
        <p:txBody>
          <a:bodyPr>
            <a:normAutofit/>
          </a:bodyPr>
          <a:lstStyle/>
          <a:p>
            <a:pPr marL="342900" indent="-342900">
              <a:buAutoNum type="arabicParenR"/>
            </a:pPr>
            <a:r>
              <a:rPr lang="en-US" sz="2000" dirty="0"/>
              <a:t>Crash course GCM’s – forks and colliders:</a:t>
            </a:r>
          </a:p>
          <a:p>
            <a:pPr marL="0" indent="0">
              <a:buNone/>
            </a:pPr>
            <a:r>
              <a:rPr lang="en-US" sz="2000" dirty="0" err="1"/>
              <a:t>Berkson’s</a:t>
            </a:r>
            <a:r>
              <a:rPr lang="en-US" sz="2000" dirty="0"/>
              <a:t> Paradox and Simpson’s Paradox</a:t>
            </a:r>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p:pic>
        <p:nvPicPr>
          <p:cNvPr id="6146" name="Picture 2" descr="undefined">
            <a:extLst>
              <a:ext uri="{FF2B5EF4-FFF2-40B4-BE49-F238E27FC236}">
                <a16:creationId xmlns:a16="http://schemas.microsoft.com/office/drawing/2014/main" id="{1F4B0019-E70D-9520-519A-90F8EECB65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1373"/>
            <a:ext cx="3601156" cy="64020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iagram, text&#10;&#10;Description automatically generated">
            <a:extLst>
              <a:ext uri="{FF2B5EF4-FFF2-40B4-BE49-F238E27FC236}">
                <a16:creationId xmlns:a16="http://schemas.microsoft.com/office/drawing/2014/main" id="{2A576352-FC5F-C41C-0AA4-9A341D389436}"/>
              </a:ext>
            </a:extLst>
          </p:cNvPr>
          <p:cNvPicPr>
            <a:picLocks noChangeAspect="1"/>
          </p:cNvPicPr>
          <p:nvPr/>
        </p:nvPicPr>
        <p:blipFill>
          <a:blip r:embed="rId4"/>
          <a:stretch>
            <a:fillRect/>
          </a:stretch>
        </p:blipFill>
        <p:spPr>
          <a:xfrm>
            <a:off x="3601156" y="2847543"/>
            <a:ext cx="5580239" cy="3985885"/>
          </a:xfrm>
          <a:prstGeom prst="rect">
            <a:avLst/>
          </a:prstGeom>
        </p:spPr>
      </p:pic>
      <p:sp>
        <p:nvSpPr>
          <p:cNvPr id="7" name="TextBox 6">
            <a:extLst>
              <a:ext uri="{FF2B5EF4-FFF2-40B4-BE49-F238E27FC236}">
                <a16:creationId xmlns:a16="http://schemas.microsoft.com/office/drawing/2014/main" id="{127A89F0-3DD6-4D31-E745-86C32643AEB0}"/>
              </a:ext>
            </a:extLst>
          </p:cNvPr>
          <p:cNvSpPr txBox="1"/>
          <p:nvPr/>
        </p:nvSpPr>
        <p:spPr>
          <a:xfrm>
            <a:off x="4097867" y="2302933"/>
            <a:ext cx="2540000" cy="369332"/>
          </a:xfrm>
          <a:prstGeom prst="rect">
            <a:avLst/>
          </a:prstGeom>
          <a:noFill/>
        </p:spPr>
        <p:txBody>
          <a:bodyPr wrap="square" rtlCol="0">
            <a:spAutoFit/>
          </a:bodyPr>
          <a:lstStyle/>
          <a:p>
            <a:r>
              <a:rPr lang="en-US" dirty="0"/>
              <a:t>Simpson’s paradox</a:t>
            </a:r>
          </a:p>
        </p:txBody>
      </p:sp>
      <p:sp>
        <p:nvSpPr>
          <p:cNvPr id="11" name="TextBox 10">
            <a:extLst>
              <a:ext uri="{FF2B5EF4-FFF2-40B4-BE49-F238E27FC236}">
                <a16:creationId xmlns:a16="http://schemas.microsoft.com/office/drawing/2014/main" id="{8A982F1E-17A6-CE52-9A3C-58316D4388F5}"/>
              </a:ext>
            </a:extLst>
          </p:cNvPr>
          <p:cNvSpPr txBox="1"/>
          <p:nvPr/>
        </p:nvSpPr>
        <p:spPr>
          <a:xfrm>
            <a:off x="0" y="30134"/>
            <a:ext cx="3510844" cy="369332"/>
          </a:xfrm>
          <a:prstGeom prst="rect">
            <a:avLst/>
          </a:prstGeom>
          <a:noFill/>
        </p:spPr>
        <p:txBody>
          <a:bodyPr wrap="square" rtlCol="0">
            <a:spAutoFit/>
          </a:bodyPr>
          <a:lstStyle/>
          <a:p>
            <a:r>
              <a:rPr lang="en-US" dirty="0" err="1"/>
              <a:t>Berkson’s</a:t>
            </a:r>
            <a:r>
              <a:rPr lang="en-US" dirty="0"/>
              <a:t> Paradox</a:t>
            </a:r>
          </a:p>
        </p:txBody>
      </p:sp>
    </p:spTree>
    <p:extLst>
      <p:ext uri="{BB962C8B-B14F-4D97-AF65-F5344CB8AC3E}">
        <p14:creationId xmlns:p14="http://schemas.microsoft.com/office/powerpoint/2010/main" val="617890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168640" y="795789"/>
            <a:ext cx="4023360" cy="464871"/>
          </a:xfrm>
        </p:spPr>
        <p:txBody>
          <a:bodyPr anchor="ctr">
            <a:normAutofit/>
          </a:bodyPr>
          <a:lstStyle/>
          <a:p>
            <a:pPr>
              <a:spcAft>
                <a:spcPts val="600"/>
              </a:spcAft>
            </a:pPr>
            <a:r>
              <a:rPr lang="en-US" dirty="0"/>
              <a:t>Causality instead of correlation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9</a:t>
            </a:fld>
            <a:endParaRPr lang="en-US"/>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8168640" y="1260660"/>
            <a:ext cx="4023360" cy="3789719"/>
          </a:xfrm>
        </p:spPr>
        <p:txBody>
          <a:bodyPr>
            <a:normAutofit/>
          </a:bodyPr>
          <a:lstStyle/>
          <a:p>
            <a:pPr marL="342900" indent="-342900">
              <a:buAutoNum type="arabicParenR"/>
            </a:pPr>
            <a:r>
              <a:rPr lang="en-US" sz="2000" dirty="0"/>
              <a:t>Crash course GCM’s – forks and colliders</a:t>
            </a:r>
          </a:p>
          <a:p>
            <a:pPr marL="0" indent="0">
              <a:buNone/>
            </a:pPr>
            <a:endParaRPr lang="en-US" sz="2000" dirty="0"/>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9153744" y="24572"/>
            <a:ext cx="2948609" cy="884238"/>
          </a:xfrm>
        </p:spPr>
        <p:txBody>
          <a:bodyPr anchor="t">
            <a:normAutofit/>
          </a:bodyPr>
          <a:lstStyle/>
          <a:p>
            <a:r>
              <a:rPr lang="en-US" dirty="0"/>
              <a:t>MOTIVATION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3E6E8F0-53BC-2711-AAAC-BDE2A4CA334E}"/>
                  </a:ext>
                </a:extLst>
              </p:cNvPr>
              <p:cNvSpPr txBox="1"/>
              <p:nvPr/>
            </p:nvSpPr>
            <p:spPr>
              <a:xfrm>
                <a:off x="416787" y="6464096"/>
                <a:ext cx="6142617" cy="369332"/>
              </a:xfrm>
              <a:prstGeom prst="rect">
                <a:avLst/>
              </a:prstGeom>
              <a:noFill/>
            </p:spPr>
            <p:txBody>
              <a:bodyPr wrap="square" rtlCol="0">
                <a:spAutoFit/>
              </a:bodyPr>
              <a:lstStyle/>
              <a:p>
                <a:r>
                  <a:rPr lang="en-US" dirty="0"/>
                  <a:t>This graph suggests A is dependent on B or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 | </m:t>
                    </m:r>
                    <m:r>
                      <a:rPr lang="en-US" b="0" i="1" smtClean="0">
                        <a:latin typeface="Cambria Math" panose="02040503050406030204" pitchFamily="18" charset="0"/>
                      </a:rPr>
                      <m:t>𝐶</m:t>
                    </m:r>
                  </m:oMath>
                </a14:m>
                <a:endParaRPr lang="en-US" dirty="0"/>
              </a:p>
            </p:txBody>
          </p:sp>
        </mc:Choice>
        <mc:Fallback xmlns="">
          <p:sp>
            <p:nvSpPr>
              <p:cNvPr id="11" name="TextBox 10">
                <a:extLst>
                  <a:ext uri="{FF2B5EF4-FFF2-40B4-BE49-F238E27FC236}">
                    <a16:creationId xmlns:a16="http://schemas.microsoft.com/office/drawing/2014/main" id="{F3E6E8F0-53BC-2711-AAAC-BDE2A4CA334E}"/>
                  </a:ext>
                </a:extLst>
              </p:cNvPr>
              <p:cNvSpPr txBox="1">
                <a:spLocks noRot="1" noChangeAspect="1" noMove="1" noResize="1" noEditPoints="1" noAdjustHandles="1" noChangeArrowheads="1" noChangeShapeType="1" noTextEdit="1"/>
              </p:cNvSpPr>
              <p:nvPr/>
            </p:nvSpPr>
            <p:spPr>
              <a:xfrm>
                <a:off x="416787" y="6464096"/>
                <a:ext cx="6142617" cy="369332"/>
              </a:xfrm>
              <a:prstGeom prst="rect">
                <a:avLst/>
              </a:prstGeom>
              <a:blipFill>
                <a:blip r:embed="rId3"/>
                <a:stretch>
                  <a:fillRect l="-794" t="-8197" b="-24590"/>
                </a:stretch>
              </a:blipFill>
            </p:spPr>
            <p:txBody>
              <a:bodyPr/>
              <a:lstStyle/>
              <a:p>
                <a:r>
                  <a:rPr lang="en-US">
                    <a:noFill/>
                  </a:rPr>
                  <a:t> </a:t>
                </a:r>
              </a:p>
            </p:txBody>
          </p:sp>
        </mc:Fallback>
      </mc:AlternateContent>
      <p:pic>
        <p:nvPicPr>
          <p:cNvPr id="5122" name="Picture 2">
            <a:extLst>
              <a:ext uri="{FF2B5EF4-FFF2-40B4-BE49-F238E27FC236}">
                <a16:creationId xmlns:a16="http://schemas.microsoft.com/office/drawing/2014/main" id="{082CD264-4E08-12C1-99B5-E57467E470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87" y="4531366"/>
            <a:ext cx="9667875" cy="19907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4172A412-F36A-C7E2-2570-58DC69A7D5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216395"/>
            <a:ext cx="8078993" cy="28542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25668BD-08A7-E125-0314-267AA95362CE}"/>
              </a:ext>
            </a:extLst>
          </p:cNvPr>
          <p:cNvSpPr txBox="1"/>
          <p:nvPr/>
        </p:nvSpPr>
        <p:spPr>
          <a:xfrm>
            <a:off x="118334" y="4218435"/>
            <a:ext cx="992465" cy="461665"/>
          </a:xfrm>
          <a:prstGeom prst="rect">
            <a:avLst/>
          </a:prstGeom>
          <a:noFill/>
        </p:spPr>
        <p:txBody>
          <a:bodyPr wrap="square" rtlCol="0">
            <a:spAutoFit/>
          </a:bodyPr>
          <a:lstStyle/>
          <a:p>
            <a:r>
              <a:rPr lang="en-US" sz="2400" b="1" u="sng" dirty="0"/>
              <a:t>Fork</a:t>
            </a:r>
          </a:p>
        </p:txBody>
      </p:sp>
      <p:sp>
        <p:nvSpPr>
          <p:cNvPr id="12" name="TextBox 11">
            <a:extLst>
              <a:ext uri="{FF2B5EF4-FFF2-40B4-BE49-F238E27FC236}">
                <a16:creationId xmlns:a16="http://schemas.microsoft.com/office/drawing/2014/main" id="{8A83D8E6-7C41-74F8-3FC0-967131E3EE38}"/>
              </a:ext>
            </a:extLst>
          </p:cNvPr>
          <p:cNvSpPr txBox="1"/>
          <p:nvPr/>
        </p:nvSpPr>
        <p:spPr>
          <a:xfrm>
            <a:off x="118334" y="208220"/>
            <a:ext cx="3334871" cy="461665"/>
          </a:xfrm>
          <a:prstGeom prst="rect">
            <a:avLst/>
          </a:prstGeom>
          <a:noFill/>
        </p:spPr>
        <p:txBody>
          <a:bodyPr wrap="square" rtlCol="0">
            <a:spAutoFit/>
          </a:bodyPr>
          <a:lstStyle/>
          <a:p>
            <a:r>
              <a:rPr lang="en-US" sz="2400" b="1" u="sng" dirty="0"/>
              <a:t>Collider (immorality)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FCA14CD-3667-B5F4-51BF-EE492853ECC9}"/>
                  </a:ext>
                </a:extLst>
              </p:cNvPr>
              <p:cNvSpPr txBox="1"/>
              <p:nvPr/>
            </p:nvSpPr>
            <p:spPr>
              <a:xfrm>
                <a:off x="215153" y="699247"/>
                <a:ext cx="7498080" cy="369332"/>
              </a:xfrm>
              <a:prstGeom prst="rect">
                <a:avLst/>
              </a:prstGeom>
              <a:noFill/>
            </p:spPr>
            <p:txBody>
              <a:bodyPr wrap="square" rtlCol="0">
                <a:spAutoFit/>
              </a:bodyPr>
              <a:lstStyle/>
              <a:p>
                <a:r>
                  <a:rPr lang="en-US" dirty="0"/>
                  <a:t>This graph suggests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𝑜𝑟</m:t>
                    </m:r>
                  </m:oMath>
                </a14:m>
                <a:r>
                  <a:rPr lang="en-US" dirty="0"/>
                  <a:t> </a:t>
                </a:r>
              </a:p>
            </p:txBody>
          </p:sp>
        </mc:Choice>
        <mc:Fallback xmlns="">
          <p:sp>
            <p:nvSpPr>
              <p:cNvPr id="13" name="TextBox 12">
                <a:extLst>
                  <a:ext uri="{FF2B5EF4-FFF2-40B4-BE49-F238E27FC236}">
                    <a16:creationId xmlns:a16="http://schemas.microsoft.com/office/drawing/2014/main" id="{4FCA14CD-3667-B5F4-51BF-EE492853ECC9}"/>
                  </a:ext>
                </a:extLst>
              </p:cNvPr>
              <p:cNvSpPr txBox="1">
                <a:spLocks noRot="1" noChangeAspect="1" noMove="1" noResize="1" noEditPoints="1" noAdjustHandles="1" noChangeArrowheads="1" noChangeShapeType="1" noTextEdit="1"/>
              </p:cNvSpPr>
              <p:nvPr/>
            </p:nvSpPr>
            <p:spPr>
              <a:xfrm>
                <a:off x="215153" y="699247"/>
                <a:ext cx="7498080" cy="369332"/>
              </a:xfrm>
              <a:prstGeom prst="rect">
                <a:avLst/>
              </a:prstGeom>
              <a:blipFill>
                <a:blip r:embed="rId6"/>
                <a:stretch>
                  <a:fillRect l="-650" t="-10000" b="-26667"/>
                </a:stretch>
              </a:blipFill>
            </p:spPr>
            <p:txBody>
              <a:bodyPr/>
              <a:lstStyle/>
              <a:p>
                <a:r>
                  <a:rPr lang="en-US">
                    <a:noFill/>
                  </a:rPr>
                  <a:t> </a:t>
                </a:r>
              </a:p>
            </p:txBody>
          </p:sp>
        </mc:Fallback>
      </mc:AlternateContent>
      <p:pic>
        <p:nvPicPr>
          <p:cNvPr id="5124" name="Picture 4">
            <a:extLst>
              <a:ext uri="{FF2B5EF4-FFF2-40B4-BE49-F238E27FC236}">
                <a16:creationId xmlns:a16="http://schemas.microsoft.com/office/drawing/2014/main" id="{B85CB4E2-9388-4CE6-56F4-D1A26A2805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9024" y="743793"/>
            <a:ext cx="1076325" cy="31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743781"/>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LW_V2" id="{E5110F26-8197-DB45-AF5B-7431BEF0563B}" vid="{8AAB886A-F653-1948-BBB7-F7B1A419C2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9E4EAC9-33DC-4CF0-BA31-C98F61CE4785}">
  <ds:schemaRefs>
    <ds:schemaRef ds:uri="http://schemas.microsoft.com/sharepoint/v3/contenttype/forms"/>
  </ds:schemaRefs>
</ds:datastoreItem>
</file>

<file path=customXml/itemProps2.xml><?xml version="1.0" encoding="utf-8"?>
<ds:datastoreItem xmlns:ds="http://schemas.openxmlformats.org/officeDocument/2006/customXml" ds:itemID="{99A06775-4FD5-4278-BDCC-E6FF131E96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02A8ED-1331-4C1D-8649-743D7BE164DD}">
  <ds:schemaRefs>
    <ds:schemaRef ds:uri="http://schemas.microsoft.com/office/2006/documentManagement/types"/>
    <ds:schemaRef ds:uri="http://purl.org/dc/elements/1.1/"/>
    <ds:schemaRef ds:uri="http://schemas.openxmlformats.org/package/2006/metadata/core-properties"/>
    <ds:schemaRef ds:uri="16c05727-aa75-4e4a-9b5f-8a80a1165891"/>
    <ds:schemaRef ds:uri="http://schemas.microsoft.com/office/infopath/2007/PartnerControls"/>
    <ds:schemaRef ds:uri="http://purl.org/dc/terms/"/>
    <ds:schemaRef ds:uri="71af3243-3dd4-4a8d-8c0d-dd76da1f02a5"/>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TM04033929[[fn=Slate]]</Template>
  <TotalTime>0</TotalTime>
  <Words>3320</Words>
  <Application>Microsoft Office PowerPoint</Application>
  <PresentationFormat>Widescreen</PresentationFormat>
  <Paragraphs>408</Paragraphs>
  <Slides>39</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-apple-system</vt:lpstr>
      <vt:lpstr>Arial</vt:lpstr>
      <vt:lpstr>Calibri</vt:lpstr>
      <vt:lpstr>Calibri Light</vt:lpstr>
      <vt:lpstr>Cambria Math</vt:lpstr>
      <vt:lpstr>Söhne</vt:lpstr>
      <vt:lpstr>Wingdings</vt:lpstr>
      <vt:lpstr>Office Theme</vt:lpstr>
      <vt:lpstr>Intro to causality</vt:lpstr>
      <vt:lpstr>Agenda</vt:lpstr>
      <vt:lpstr>PowerPoint Presentation</vt:lpstr>
      <vt:lpstr>MOTIVATION</vt:lpstr>
      <vt:lpstr>MOTIVATION</vt:lpstr>
      <vt:lpstr>MOTIVATION</vt:lpstr>
      <vt:lpstr>MOTIVATION</vt:lpstr>
      <vt:lpstr>MOTIVATION</vt:lpstr>
      <vt:lpstr>MOTIVATION</vt:lpstr>
      <vt:lpstr>PowerPoint Presentation</vt:lpstr>
      <vt:lpstr>MOTIVATION</vt:lpstr>
      <vt:lpstr>The problem</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The problem</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2020-08-19T22:58:34Z</dcterms:created>
  <dcterms:modified xsi:type="dcterms:W3CDTF">2023-06-01T07:49:36Z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